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snapToObjects="1">
      <p:cViewPr varScale="1">
        <p:scale>
          <a:sx n="95" d="100"/>
          <a:sy n="95" d="100"/>
        </p:scale>
        <p:origin x="178"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2/28/2026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2/28/2026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2/28/2026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2/28/2026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2/28/2026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2/28/2026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Rectangle 1"/>
          <p:cNvSpPr/>
          <p:nvPr/>
        </p:nvSpPr>
        <p:spPr>
          <a:xfrm>
            <a:off x="305" y="-262477"/>
            <a:ext cx="12191695" cy="779635"/>
          </a:xfrm>
          <a:prstGeom prst="rect">
            <a:avLst/>
          </a:prstGeom>
          <a:solidFill>
            <a:srgbClr val="0D47A1"/>
          </a:solidFill>
          <a:ln>
            <a:noFill/>
          </a:ln>
        </p:spPr>
        <p:style>
          <a:lnRef idx="1">
            <a:schemeClr val="accent1"/>
          </a:lnRef>
          <a:fillRef idx="3">
            <a:schemeClr val="accent1"/>
          </a:fillRef>
          <a:effectRef idx="2">
            <a:schemeClr val="accent1"/>
          </a:effectRef>
          <a:fontRef idx="minor">
            <a:schemeClr val="lt1"/>
          </a:fontRef>
        </p:style>
        <p:txBody>
          <a:bodyPr wrap="square" lIns="457200" tIns="137160" rtlCol="0" anchor="ctr"/>
          <a:lstStyle/>
          <a:p>
            <a:pPr algn="l">
              <a:defRPr sz="2800" b="1">
                <a:solidFill>
                  <a:srgbClr val="FFFFFF"/>
                </a:solidFill>
              </a:defRPr>
            </a:pPr>
            <a:endParaRPr sz="2400" dirty="0"/>
          </a:p>
        </p:txBody>
      </p:sp>
      <p:sp>
        <p:nvSpPr>
          <p:cNvPr id="4" name="TextBox 3"/>
          <p:cNvSpPr txBox="1"/>
          <p:nvPr/>
        </p:nvSpPr>
        <p:spPr>
          <a:xfrm>
            <a:off x="6514101" y="5113754"/>
            <a:ext cx="5804899" cy="933589"/>
          </a:xfrm>
          <a:prstGeom prst="rect">
            <a:avLst/>
          </a:prstGeom>
          <a:noFill/>
        </p:spPr>
        <p:txBody>
          <a:bodyPr wrap="square">
            <a:spAutoFit/>
          </a:bodyPr>
          <a:lstStyle/>
          <a:p>
            <a:pPr>
              <a:spcAft>
                <a:spcPts val="400"/>
              </a:spcAft>
              <a:defRPr sz="1600" b="1">
                <a:solidFill>
                  <a:srgbClr val="D32F2F"/>
                </a:solidFill>
              </a:defRPr>
            </a:pPr>
            <a:r>
              <a:rPr dirty="0"/>
              <a:t>STRUCTURAL BREAK: +16.1%</a:t>
            </a:r>
          </a:p>
          <a:p>
            <a:pPr>
              <a:spcAft>
                <a:spcPts val="400"/>
              </a:spcAft>
              <a:defRPr sz="1100" b="0">
                <a:solidFill>
                  <a:srgbClr val="263238"/>
                </a:solidFill>
              </a:defRPr>
            </a:pPr>
            <a:r>
              <a:rPr sz="1600" dirty="0"/>
              <a:t>Q3 actual exceeded Stage 1 forecast by 402,832 passengers</a:t>
            </a:r>
          </a:p>
          <a:p>
            <a:pPr>
              <a:spcAft>
                <a:spcPts val="400"/>
              </a:spcAft>
              <a:defRPr sz="1100" b="1">
                <a:solidFill>
                  <a:srgbClr val="263238"/>
                </a:solidFill>
              </a:defRPr>
            </a:pPr>
            <a:r>
              <a:rPr sz="1600" dirty="0"/>
              <a:t>Classification: REGIME CHANGE (not temporary shock)</a:t>
            </a:r>
          </a:p>
        </p:txBody>
      </p:sp>
      <p:graphicFrame>
        <p:nvGraphicFramePr>
          <p:cNvPr id="5" name="Table 4"/>
          <p:cNvGraphicFramePr>
            <a:graphicFrameLocks noGrp="1"/>
          </p:cNvGraphicFramePr>
          <p:nvPr>
            <p:extLst>
              <p:ext uri="{D42A27DB-BD31-4B8C-83A1-F6EECF244321}">
                <p14:modId xmlns:p14="http://schemas.microsoft.com/office/powerpoint/2010/main" val="3283865527"/>
              </p:ext>
            </p:extLst>
          </p:nvPr>
        </p:nvGraphicFramePr>
        <p:xfrm>
          <a:off x="220133" y="4727109"/>
          <a:ext cx="6121820" cy="1706880"/>
        </p:xfrm>
        <a:graphic>
          <a:graphicData uri="http://schemas.openxmlformats.org/drawingml/2006/table">
            <a:tbl>
              <a:tblPr firstRow="1" bandRow="1">
                <a:tableStyleId>{5C22544A-7EE6-4342-B048-85BDC9FD1C3A}</a:tableStyleId>
              </a:tblPr>
              <a:tblGrid>
                <a:gridCol w="1614818">
                  <a:extLst>
                    <a:ext uri="{9D8B030D-6E8A-4147-A177-3AD203B41FA5}">
                      <a16:colId xmlns:a16="http://schemas.microsoft.com/office/drawing/2014/main" val="20000"/>
                    </a:ext>
                  </a:extLst>
                </a:gridCol>
                <a:gridCol w="2289719">
                  <a:extLst>
                    <a:ext uri="{9D8B030D-6E8A-4147-A177-3AD203B41FA5}">
                      <a16:colId xmlns:a16="http://schemas.microsoft.com/office/drawing/2014/main" val="20001"/>
                    </a:ext>
                  </a:extLst>
                </a:gridCol>
                <a:gridCol w="2217283">
                  <a:extLst>
                    <a:ext uri="{9D8B030D-6E8A-4147-A177-3AD203B41FA5}">
                      <a16:colId xmlns:a16="http://schemas.microsoft.com/office/drawing/2014/main" val="20002"/>
                    </a:ext>
                  </a:extLst>
                </a:gridCol>
              </a:tblGrid>
              <a:tr h="316313">
                <a:tc>
                  <a:txBody>
                    <a:bodyPr/>
                    <a:lstStyle/>
                    <a:p>
                      <a:pPr algn="ctr">
                        <a:defRPr sz="1000" b="1">
                          <a:solidFill>
                            <a:srgbClr val="FFFFFF"/>
                          </a:solidFill>
                        </a:defRPr>
                      </a:pPr>
                      <a:r>
                        <a:rPr sz="1800" b="0" dirty="0">
                          <a:latin typeface="+mn-lt"/>
                          <a:cs typeface="Times New Roman" panose="02020603050405020304" pitchFamily="18" charset="0"/>
                        </a:rPr>
                        <a:t>Shift Type</a:t>
                      </a:r>
                    </a:p>
                  </a:txBody>
                  <a:tcPr>
                    <a:solidFill>
                      <a:srgbClr val="0D47A1"/>
                    </a:solidFill>
                  </a:tcPr>
                </a:tc>
                <a:tc>
                  <a:txBody>
                    <a:bodyPr/>
                    <a:lstStyle/>
                    <a:p>
                      <a:pPr algn="ctr">
                        <a:defRPr sz="1000" b="1">
                          <a:solidFill>
                            <a:srgbClr val="FFFFFF"/>
                          </a:solidFill>
                        </a:defRPr>
                      </a:pPr>
                      <a:r>
                        <a:rPr sz="1800" b="0">
                          <a:latin typeface="+mn-lt"/>
                          <a:cs typeface="Times New Roman" panose="02020603050405020304" pitchFamily="18" charset="0"/>
                        </a:rPr>
                        <a:t>Finding</a:t>
                      </a:r>
                    </a:p>
                  </a:txBody>
                  <a:tcPr>
                    <a:solidFill>
                      <a:srgbClr val="0D47A1"/>
                    </a:solidFill>
                  </a:tcPr>
                </a:tc>
                <a:tc>
                  <a:txBody>
                    <a:bodyPr/>
                    <a:lstStyle/>
                    <a:p>
                      <a:pPr algn="ctr">
                        <a:defRPr sz="1000" b="1">
                          <a:solidFill>
                            <a:srgbClr val="FFFFFF"/>
                          </a:solidFill>
                        </a:defRPr>
                      </a:pPr>
                      <a:r>
                        <a:rPr sz="1800" b="0">
                          <a:latin typeface="+mn-lt"/>
                          <a:cs typeface="Times New Roman" panose="02020603050405020304" pitchFamily="18" charset="0"/>
                        </a:rPr>
                        <a:t>Magnitude</a:t>
                      </a:r>
                    </a:p>
                  </a:txBody>
                  <a:tcPr>
                    <a:solidFill>
                      <a:srgbClr val="0D47A1"/>
                    </a:solidFill>
                  </a:tcPr>
                </a:tc>
                <a:extLst>
                  <a:ext uri="{0D108BD9-81ED-4DB2-BD59-A6C34878D82A}">
                    <a16:rowId xmlns:a16="http://schemas.microsoft.com/office/drawing/2014/main" val="10000"/>
                  </a:ext>
                </a:extLst>
              </a:tr>
              <a:tr h="329184">
                <a:tc>
                  <a:txBody>
                    <a:bodyPr/>
                    <a:lstStyle/>
                    <a:p>
                      <a:pPr algn="ctr">
                        <a:defRPr sz="900"/>
                      </a:pPr>
                      <a:r>
                        <a:rPr sz="1600" b="0">
                          <a:latin typeface="+mn-lt"/>
                          <a:cs typeface="Times New Roman" panose="02020603050405020304" pitchFamily="18" charset="0"/>
                        </a:rPr>
                        <a:t>Level</a:t>
                      </a:r>
                    </a:p>
                  </a:txBody>
                  <a:tcPr/>
                </a:tc>
                <a:tc>
                  <a:txBody>
                    <a:bodyPr/>
                    <a:lstStyle/>
                    <a:p>
                      <a:pPr algn="ctr">
                        <a:defRPr sz="900"/>
                      </a:pPr>
                      <a:r>
                        <a:rPr sz="1600" b="0">
                          <a:latin typeface="+mn-lt"/>
                          <a:cs typeface="Times New Roman" panose="02020603050405020304" pitchFamily="18" charset="0"/>
                        </a:rPr>
                        <a:t>Express ↑, Feeder ↓</a:t>
                      </a:r>
                    </a:p>
                  </a:txBody>
                  <a:tcPr/>
                </a:tc>
                <a:tc>
                  <a:txBody>
                    <a:bodyPr/>
                    <a:lstStyle/>
                    <a:p>
                      <a:pPr algn="ctr">
                        <a:defRPr sz="900">
                          <a:solidFill>
                            <a:srgbClr val="388E3C"/>
                          </a:solidFill>
                        </a:defRPr>
                      </a:pPr>
                      <a:r>
                        <a:rPr sz="1600" b="0" dirty="0">
                          <a:latin typeface="+mn-lt"/>
                          <a:cs typeface="Times New Roman" panose="02020603050405020304" pitchFamily="18" charset="0"/>
                        </a:rPr>
                        <a:t>+29-32% / -18-31%</a:t>
                      </a:r>
                    </a:p>
                  </a:txBody>
                  <a:tcPr/>
                </a:tc>
                <a:extLst>
                  <a:ext uri="{0D108BD9-81ED-4DB2-BD59-A6C34878D82A}">
                    <a16:rowId xmlns:a16="http://schemas.microsoft.com/office/drawing/2014/main" val="10001"/>
                  </a:ext>
                </a:extLst>
              </a:tr>
              <a:tr h="329184">
                <a:tc>
                  <a:txBody>
                    <a:bodyPr/>
                    <a:lstStyle/>
                    <a:p>
                      <a:pPr algn="ctr">
                        <a:defRPr sz="900"/>
                      </a:pPr>
                      <a:r>
                        <a:rPr sz="1600" b="0">
                          <a:latin typeface="+mn-lt"/>
                          <a:cs typeface="Times New Roman" panose="02020603050405020304" pitchFamily="18" charset="0"/>
                        </a:rPr>
                        <a:t>Volatility</a:t>
                      </a:r>
                    </a:p>
                  </a:txBody>
                  <a:tcPr/>
                </a:tc>
                <a:tc>
                  <a:txBody>
                    <a:bodyPr/>
                    <a:lstStyle/>
                    <a:p>
                      <a:pPr algn="ctr">
                        <a:defRPr sz="900"/>
                      </a:pPr>
                      <a:r>
                        <a:rPr sz="1600" b="0">
                          <a:latin typeface="+mn-lt"/>
                          <a:cs typeface="Times New Roman" panose="02020603050405020304" pitchFamily="18" charset="0"/>
                        </a:rPr>
                        <a:t>All routes LOWER CV</a:t>
                      </a:r>
                    </a:p>
                  </a:txBody>
                  <a:tcPr/>
                </a:tc>
                <a:tc>
                  <a:txBody>
                    <a:bodyPr/>
                    <a:lstStyle/>
                    <a:p>
                      <a:pPr algn="ctr">
                        <a:defRPr sz="900">
                          <a:solidFill>
                            <a:srgbClr val="D32F2F"/>
                          </a:solidFill>
                        </a:defRPr>
                      </a:pPr>
                      <a:r>
                        <a:rPr sz="1600" b="0">
                          <a:latin typeface="+mn-lt"/>
                          <a:cs typeface="Times New Roman" panose="02020603050405020304" pitchFamily="18" charset="0"/>
                        </a:rPr>
                        <a:t>-2 to -18%</a:t>
                      </a:r>
                    </a:p>
                  </a:txBody>
                  <a:tcPr/>
                </a:tc>
                <a:extLst>
                  <a:ext uri="{0D108BD9-81ED-4DB2-BD59-A6C34878D82A}">
                    <a16:rowId xmlns:a16="http://schemas.microsoft.com/office/drawing/2014/main" val="10002"/>
                  </a:ext>
                </a:extLst>
              </a:tr>
              <a:tr h="329184">
                <a:tc>
                  <a:txBody>
                    <a:bodyPr/>
                    <a:lstStyle/>
                    <a:p>
                      <a:pPr algn="ctr">
                        <a:defRPr sz="900"/>
                      </a:pPr>
                      <a:r>
                        <a:rPr sz="1600" b="0">
                          <a:latin typeface="+mn-lt"/>
                          <a:cs typeface="Times New Roman" panose="02020603050405020304" pitchFamily="18" charset="0"/>
                        </a:rPr>
                        <a:t>Elasticity</a:t>
                      </a:r>
                    </a:p>
                  </a:txBody>
                  <a:tcPr/>
                </a:tc>
                <a:tc>
                  <a:txBody>
                    <a:bodyPr/>
                    <a:lstStyle/>
                    <a:p>
                      <a:pPr algn="ctr">
                        <a:defRPr sz="900"/>
                      </a:pPr>
                      <a:r>
                        <a:rPr sz="1600" b="0">
                          <a:latin typeface="+mn-lt"/>
                          <a:cs typeface="Times New Roman" panose="02020603050405020304" pitchFamily="18" charset="0"/>
                        </a:rPr>
                        <a:t>Congestion sensitivity 2×</a:t>
                      </a:r>
                    </a:p>
                  </a:txBody>
                  <a:tcPr/>
                </a:tc>
                <a:tc>
                  <a:txBody>
                    <a:bodyPr/>
                    <a:lstStyle/>
                    <a:p>
                      <a:pPr algn="ctr">
                        <a:defRPr sz="900">
                          <a:solidFill>
                            <a:srgbClr val="388E3C"/>
                          </a:solidFill>
                        </a:defRPr>
                      </a:pPr>
                      <a:r>
                        <a:rPr sz="1600" b="0">
                          <a:latin typeface="+mn-lt"/>
                          <a:cs typeface="Times New Roman" panose="02020603050405020304" pitchFamily="18" charset="0"/>
                        </a:rPr>
                        <a:t>+101%</a:t>
                      </a:r>
                    </a:p>
                  </a:txBody>
                  <a:tcPr/>
                </a:tc>
                <a:extLst>
                  <a:ext uri="{0D108BD9-81ED-4DB2-BD59-A6C34878D82A}">
                    <a16:rowId xmlns:a16="http://schemas.microsoft.com/office/drawing/2014/main" val="10003"/>
                  </a:ext>
                </a:extLst>
              </a:tr>
              <a:tr h="329184">
                <a:tc>
                  <a:txBody>
                    <a:bodyPr/>
                    <a:lstStyle/>
                    <a:p>
                      <a:pPr algn="ctr">
                        <a:defRPr sz="900"/>
                      </a:pPr>
                      <a:r>
                        <a:rPr sz="1600" b="0">
                          <a:latin typeface="+mn-lt"/>
                          <a:cs typeface="Times New Roman" panose="02020603050405020304" pitchFamily="18" charset="0"/>
                        </a:rPr>
                        <a:t>Congestion</a:t>
                      </a:r>
                    </a:p>
                  </a:txBody>
                  <a:tcPr/>
                </a:tc>
                <a:tc>
                  <a:txBody>
                    <a:bodyPr/>
                    <a:lstStyle/>
                    <a:p>
                      <a:pPr algn="ctr">
                        <a:defRPr sz="900"/>
                      </a:pPr>
                      <a:r>
                        <a:rPr sz="1600" b="0">
                          <a:latin typeface="+mn-lt"/>
                          <a:cs typeface="Times New Roman" panose="02020603050405020304" pitchFamily="18" charset="0"/>
                        </a:rPr>
                        <a:t>Higher despite metro</a:t>
                      </a:r>
                    </a:p>
                  </a:txBody>
                  <a:tcPr/>
                </a:tc>
                <a:tc>
                  <a:txBody>
                    <a:bodyPr/>
                    <a:lstStyle/>
                    <a:p>
                      <a:pPr algn="ctr">
                        <a:defRPr sz="900">
                          <a:solidFill>
                            <a:srgbClr val="388E3C"/>
                          </a:solidFill>
                        </a:defRPr>
                      </a:pPr>
                      <a:r>
                        <a:rPr sz="1600" b="0" dirty="0">
                          <a:latin typeface="+mn-lt"/>
                          <a:cs typeface="Times New Roman" panose="02020603050405020304" pitchFamily="18" charset="0"/>
                        </a:rPr>
                        <a:t>+10.9%</a:t>
                      </a:r>
                    </a:p>
                  </a:txBody>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525885153"/>
              </p:ext>
            </p:extLst>
          </p:nvPr>
        </p:nvGraphicFramePr>
        <p:xfrm>
          <a:off x="8510420" y="975337"/>
          <a:ext cx="3056871" cy="3147167"/>
        </p:xfrm>
        <a:graphic>
          <a:graphicData uri="http://schemas.openxmlformats.org/drawingml/2006/table">
            <a:tbl>
              <a:tblPr firstRow="1" bandRow="1">
                <a:tableStyleId>{5C22544A-7EE6-4342-B048-85BDC9FD1C3A}</a:tableStyleId>
              </a:tblPr>
              <a:tblGrid>
                <a:gridCol w="848707">
                  <a:extLst>
                    <a:ext uri="{9D8B030D-6E8A-4147-A177-3AD203B41FA5}">
                      <a16:colId xmlns:a16="http://schemas.microsoft.com/office/drawing/2014/main" val="20000"/>
                    </a:ext>
                  </a:extLst>
                </a:gridCol>
                <a:gridCol w="886272">
                  <a:extLst>
                    <a:ext uri="{9D8B030D-6E8A-4147-A177-3AD203B41FA5}">
                      <a16:colId xmlns:a16="http://schemas.microsoft.com/office/drawing/2014/main" val="20001"/>
                    </a:ext>
                  </a:extLst>
                </a:gridCol>
                <a:gridCol w="1321892">
                  <a:extLst>
                    <a:ext uri="{9D8B030D-6E8A-4147-A177-3AD203B41FA5}">
                      <a16:colId xmlns:a16="http://schemas.microsoft.com/office/drawing/2014/main" val="20002"/>
                    </a:ext>
                  </a:extLst>
                </a:gridCol>
              </a:tblGrid>
              <a:tr h="459945">
                <a:tc>
                  <a:txBody>
                    <a:bodyPr/>
                    <a:lstStyle/>
                    <a:p>
                      <a:pPr algn="ctr">
                        <a:defRPr sz="1000" b="1">
                          <a:solidFill>
                            <a:srgbClr val="FFFFFF"/>
                          </a:solidFill>
                        </a:defRPr>
                      </a:pPr>
                      <a:r>
                        <a:rPr sz="2000" dirty="0"/>
                        <a:t>Route</a:t>
                      </a:r>
                    </a:p>
                  </a:txBody>
                  <a:tcPr>
                    <a:solidFill>
                      <a:srgbClr val="0D47A1"/>
                    </a:solidFill>
                  </a:tcPr>
                </a:tc>
                <a:tc>
                  <a:txBody>
                    <a:bodyPr/>
                    <a:lstStyle/>
                    <a:p>
                      <a:pPr algn="ctr">
                        <a:defRPr sz="1000" b="1">
                          <a:solidFill>
                            <a:srgbClr val="FFFFFF"/>
                          </a:solidFill>
                        </a:defRPr>
                      </a:pPr>
                      <a:r>
                        <a:rPr sz="2000"/>
                        <a:t>Type</a:t>
                      </a:r>
                    </a:p>
                  </a:txBody>
                  <a:tcPr>
                    <a:solidFill>
                      <a:srgbClr val="0D47A1"/>
                    </a:solidFill>
                  </a:tcPr>
                </a:tc>
                <a:tc>
                  <a:txBody>
                    <a:bodyPr/>
                    <a:lstStyle/>
                    <a:p>
                      <a:pPr algn="ctr">
                        <a:defRPr sz="1000" b="1">
                          <a:solidFill>
                            <a:srgbClr val="FFFFFF"/>
                          </a:solidFill>
                        </a:defRPr>
                      </a:pPr>
                      <a:r>
                        <a:rPr sz="2000" dirty="0"/>
                        <a:t>Deviation</a:t>
                      </a:r>
                    </a:p>
                  </a:txBody>
                  <a:tcPr>
                    <a:solidFill>
                      <a:srgbClr val="0D47A1"/>
                    </a:solidFill>
                  </a:tcPr>
                </a:tc>
                <a:extLst>
                  <a:ext uri="{0D108BD9-81ED-4DB2-BD59-A6C34878D82A}">
                    <a16:rowId xmlns:a16="http://schemas.microsoft.com/office/drawing/2014/main" val="10000"/>
                  </a:ext>
                </a:extLst>
              </a:tr>
              <a:tr h="447870">
                <a:tc>
                  <a:txBody>
                    <a:bodyPr/>
                    <a:lstStyle/>
                    <a:p>
                      <a:pPr algn="ctr">
                        <a:defRPr sz="900"/>
                      </a:pPr>
                      <a:r>
                        <a:rPr sz="1800"/>
                        <a:t>X66</a:t>
                      </a:r>
                    </a:p>
                  </a:txBody>
                  <a:tcPr/>
                </a:tc>
                <a:tc>
                  <a:txBody>
                    <a:bodyPr/>
                    <a:lstStyle/>
                    <a:p>
                      <a:pPr algn="ctr">
                        <a:defRPr sz="900"/>
                      </a:pPr>
                      <a:r>
                        <a:rPr sz="1800"/>
                        <a:t>Express</a:t>
                      </a:r>
                    </a:p>
                  </a:txBody>
                  <a:tcPr/>
                </a:tc>
                <a:tc>
                  <a:txBody>
                    <a:bodyPr/>
                    <a:lstStyle/>
                    <a:p>
                      <a:pPr algn="ctr">
                        <a:defRPr sz="900">
                          <a:solidFill>
                            <a:srgbClr val="388E3C"/>
                          </a:solidFill>
                        </a:defRPr>
                      </a:pPr>
                      <a:r>
                        <a:rPr sz="1800" dirty="0"/>
                        <a:t>+51.3%</a:t>
                      </a:r>
                    </a:p>
                  </a:txBody>
                  <a:tcPr/>
                </a:tc>
                <a:extLst>
                  <a:ext uri="{0D108BD9-81ED-4DB2-BD59-A6C34878D82A}">
                    <a16:rowId xmlns:a16="http://schemas.microsoft.com/office/drawing/2014/main" val="10001"/>
                  </a:ext>
                </a:extLst>
              </a:tr>
              <a:tr h="447870">
                <a:tc>
                  <a:txBody>
                    <a:bodyPr/>
                    <a:lstStyle/>
                    <a:p>
                      <a:pPr algn="ctr">
                        <a:defRPr sz="900"/>
                      </a:pPr>
                      <a:r>
                        <a:rPr sz="1800"/>
                        <a:t>X11</a:t>
                      </a:r>
                    </a:p>
                  </a:txBody>
                  <a:tcPr/>
                </a:tc>
                <a:tc>
                  <a:txBody>
                    <a:bodyPr/>
                    <a:lstStyle/>
                    <a:p>
                      <a:pPr algn="ctr">
                        <a:defRPr sz="900"/>
                      </a:pPr>
                      <a:r>
                        <a:rPr sz="1800"/>
                        <a:t>Express</a:t>
                      </a:r>
                    </a:p>
                  </a:txBody>
                  <a:tcPr/>
                </a:tc>
                <a:tc>
                  <a:txBody>
                    <a:bodyPr/>
                    <a:lstStyle/>
                    <a:p>
                      <a:pPr algn="ctr">
                        <a:defRPr sz="900">
                          <a:solidFill>
                            <a:srgbClr val="388E3C"/>
                          </a:solidFill>
                        </a:defRPr>
                      </a:pPr>
                      <a:r>
                        <a:rPr sz="1800" dirty="0"/>
                        <a:t>+49.3%</a:t>
                      </a:r>
                    </a:p>
                  </a:txBody>
                  <a:tcPr/>
                </a:tc>
                <a:extLst>
                  <a:ext uri="{0D108BD9-81ED-4DB2-BD59-A6C34878D82A}">
                    <a16:rowId xmlns:a16="http://schemas.microsoft.com/office/drawing/2014/main" val="10002"/>
                  </a:ext>
                </a:extLst>
              </a:tr>
              <a:tr h="447870">
                <a:tc>
                  <a:txBody>
                    <a:bodyPr/>
                    <a:lstStyle/>
                    <a:p>
                      <a:pPr algn="ctr">
                        <a:defRPr sz="900"/>
                      </a:pPr>
                      <a:r>
                        <a:rPr sz="1800" dirty="0"/>
                        <a:t>X28</a:t>
                      </a:r>
                    </a:p>
                  </a:txBody>
                  <a:tcPr/>
                </a:tc>
                <a:tc>
                  <a:txBody>
                    <a:bodyPr/>
                    <a:lstStyle/>
                    <a:p>
                      <a:pPr algn="ctr">
                        <a:defRPr sz="900"/>
                      </a:pPr>
                      <a:r>
                        <a:rPr sz="1800"/>
                        <a:t>Express</a:t>
                      </a:r>
                    </a:p>
                  </a:txBody>
                  <a:tcPr/>
                </a:tc>
                <a:tc>
                  <a:txBody>
                    <a:bodyPr/>
                    <a:lstStyle/>
                    <a:p>
                      <a:pPr algn="ctr">
                        <a:defRPr sz="900">
                          <a:solidFill>
                            <a:srgbClr val="388E3C"/>
                          </a:solidFill>
                        </a:defRPr>
                      </a:pPr>
                      <a:r>
                        <a:rPr sz="1800" dirty="0"/>
                        <a:t>+47.1%</a:t>
                      </a:r>
                    </a:p>
                  </a:txBody>
                  <a:tcPr/>
                </a:tc>
                <a:extLst>
                  <a:ext uri="{0D108BD9-81ED-4DB2-BD59-A6C34878D82A}">
                    <a16:rowId xmlns:a16="http://schemas.microsoft.com/office/drawing/2014/main" val="10003"/>
                  </a:ext>
                </a:extLst>
              </a:tr>
              <a:tr h="447870">
                <a:tc>
                  <a:txBody>
                    <a:bodyPr/>
                    <a:lstStyle/>
                    <a:p>
                      <a:pPr algn="ctr">
                        <a:defRPr sz="900"/>
                      </a:pPr>
                      <a:r>
                        <a:rPr sz="1800"/>
                        <a:t>C04</a:t>
                      </a:r>
                    </a:p>
                  </a:txBody>
                  <a:tcPr/>
                </a:tc>
                <a:tc>
                  <a:txBody>
                    <a:bodyPr/>
                    <a:lstStyle/>
                    <a:p>
                      <a:pPr algn="ctr">
                        <a:defRPr sz="900"/>
                      </a:pPr>
                      <a:r>
                        <a:rPr sz="1800"/>
                        <a:t>City</a:t>
                      </a:r>
                    </a:p>
                  </a:txBody>
                  <a:tcPr/>
                </a:tc>
                <a:tc>
                  <a:txBody>
                    <a:bodyPr/>
                    <a:lstStyle/>
                    <a:p>
                      <a:pPr algn="ctr">
                        <a:defRPr sz="900">
                          <a:solidFill>
                            <a:srgbClr val="388E3C"/>
                          </a:solidFill>
                        </a:defRPr>
                      </a:pPr>
                      <a:r>
                        <a:rPr sz="1800" dirty="0"/>
                        <a:t>+20.5%</a:t>
                      </a:r>
                    </a:p>
                  </a:txBody>
                  <a:tcPr/>
                </a:tc>
                <a:extLst>
                  <a:ext uri="{0D108BD9-81ED-4DB2-BD59-A6C34878D82A}">
                    <a16:rowId xmlns:a16="http://schemas.microsoft.com/office/drawing/2014/main" val="10004"/>
                  </a:ext>
                </a:extLst>
              </a:tr>
              <a:tr h="447870">
                <a:tc>
                  <a:txBody>
                    <a:bodyPr/>
                    <a:lstStyle/>
                    <a:p>
                      <a:pPr algn="ctr">
                        <a:defRPr sz="900"/>
                      </a:pPr>
                      <a:r>
                        <a:rPr sz="1800"/>
                        <a:t>F18</a:t>
                      </a:r>
                    </a:p>
                  </a:txBody>
                  <a:tcPr/>
                </a:tc>
                <a:tc>
                  <a:txBody>
                    <a:bodyPr/>
                    <a:lstStyle/>
                    <a:p>
                      <a:pPr algn="ctr">
                        <a:defRPr sz="900"/>
                      </a:pPr>
                      <a:r>
                        <a:rPr sz="1800"/>
                        <a:t>Feeder</a:t>
                      </a:r>
                    </a:p>
                  </a:txBody>
                  <a:tcPr/>
                </a:tc>
                <a:tc>
                  <a:txBody>
                    <a:bodyPr/>
                    <a:lstStyle/>
                    <a:p>
                      <a:pPr algn="ctr">
                        <a:defRPr sz="900">
                          <a:solidFill>
                            <a:srgbClr val="D32F2F"/>
                          </a:solidFill>
                        </a:defRPr>
                      </a:pPr>
                      <a:r>
                        <a:rPr sz="1800" dirty="0"/>
                        <a:t>-22.2%</a:t>
                      </a:r>
                    </a:p>
                  </a:txBody>
                  <a:tcPr/>
                </a:tc>
                <a:extLst>
                  <a:ext uri="{0D108BD9-81ED-4DB2-BD59-A6C34878D82A}">
                    <a16:rowId xmlns:a16="http://schemas.microsoft.com/office/drawing/2014/main" val="10005"/>
                  </a:ext>
                </a:extLst>
              </a:tr>
              <a:tr h="447872">
                <a:tc>
                  <a:txBody>
                    <a:bodyPr/>
                    <a:lstStyle/>
                    <a:p>
                      <a:pPr algn="ctr">
                        <a:defRPr sz="900"/>
                      </a:pPr>
                      <a:r>
                        <a:rPr sz="1800"/>
                        <a:t>F12</a:t>
                      </a:r>
                    </a:p>
                  </a:txBody>
                  <a:tcPr/>
                </a:tc>
                <a:tc>
                  <a:txBody>
                    <a:bodyPr/>
                    <a:lstStyle/>
                    <a:p>
                      <a:pPr algn="ctr">
                        <a:defRPr sz="900"/>
                      </a:pPr>
                      <a:r>
                        <a:rPr sz="1800"/>
                        <a:t>Feeder</a:t>
                      </a:r>
                    </a:p>
                  </a:txBody>
                  <a:tcPr/>
                </a:tc>
                <a:tc>
                  <a:txBody>
                    <a:bodyPr/>
                    <a:lstStyle/>
                    <a:p>
                      <a:pPr algn="ctr">
                        <a:defRPr sz="900">
                          <a:solidFill>
                            <a:srgbClr val="D32F2F"/>
                          </a:solidFill>
                        </a:defRPr>
                      </a:pPr>
                      <a:r>
                        <a:rPr sz="1800" dirty="0"/>
                        <a:t>-8.9%</a:t>
                      </a:r>
                    </a:p>
                  </a:txBody>
                  <a:tcPr/>
                </a:tc>
                <a:extLst>
                  <a:ext uri="{0D108BD9-81ED-4DB2-BD59-A6C34878D82A}">
                    <a16:rowId xmlns:a16="http://schemas.microsoft.com/office/drawing/2014/main" val="10006"/>
                  </a:ext>
                </a:extLst>
              </a:tr>
            </a:tbl>
          </a:graphicData>
        </a:graphic>
      </p:graphicFrame>
      <p:sp>
        <p:nvSpPr>
          <p:cNvPr id="9" name="TextBox 8">
            <a:extLst>
              <a:ext uri="{FF2B5EF4-FFF2-40B4-BE49-F238E27FC236}">
                <a16:creationId xmlns:a16="http://schemas.microsoft.com/office/drawing/2014/main" id="{4EEA5FEF-8953-8050-A03F-C33BE1CDF0BD}"/>
              </a:ext>
            </a:extLst>
          </p:cNvPr>
          <p:cNvSpPr txBox="1"/>
          <p:nvPr/>
        </p:nvSpPr>
        <p:spPr>
          <a:xfrm>
            <a:off x="1854201" y="-24382"/>
            <a:ext cx="8105552" cy="830997"/>
          </a:xfrm>
          <a:prstGeom prst="rect">
            <a:avLst/>
          </a:prstGeom>
          <a:noFill/>
        </p:spPr>
        <p:txBody>
          <a:bodyPr wrap="none" rtlCol="0">
            <a:spAutoFit/>
          </a:bodyPr>
          <a:lstStyle/>
          <a:p>
            <a:r>
              <a:rPr lang="en-US" sz="2400" b="1" dirty="0">
                <a:solidFill>
                  <a:schemeClr val="bg1"/>
                </a:solidFill>
              </a:rPr>
              <a:t>Shock Diagnosis - Metro Phase 2 — Structural Break Detection</a:t>
            </a:r>
          </a:p>
          <a:p>
            <a:endParaRPr lang="en-IN" sz="2400" b="1" dirty="0">
              <a:solidFill>
                <a:schemeClr val="bg1"/>
              </a:solidFill>
            </a:endParaRPr>
          </a:p>
        </p:txBody>
      </p:sp>
      <p:pic>
        <p:nvPicPr>
          <p:cNvPr id="13" name="Picture 12">
            <a:extLst>
              <a:ext uri="{FF2B5EF4-FFF2-40B4-BE49-F238E27FC236}">
                <a16:creationId xmlns:a16="http://schemas.microsoft.com/office/drawing/2014/main" id="{6C6E30AA-F6FB-D3DD-EC23-E503248058CA}"/>
              </a:ext>
            </a:extLst>
          </p:cNvPr>
          <p:cNvPicPr>
            <a:picLocks noChangeAspect="1"/>
          </p:cNvPicPr>
          <p:nvPr/>
        </p:nvPicPr>
        <p:blipFill>
          <a:blip r:embed="rId2"/>
          <a:stretch>
            <a:fillRect/>
          </a:stretch>
        </p:blipFill>
        <p:spPr>
          <a:xfrm>
            <a:off x="143933" y="542971"/>
            <a:ext cx="8280400" cy="4094703"/>
          </a:xfrm>
          <a:prstGeom prst="rect">
            <a:avLst/>
          </a:prstGeom>
        </p:spPr>
      </p:pic>
      <p:pic>
        <p:nvPicPr>
          <p:cNvPr id="15" name="Picture 14">
            <a:extLst>
              <a:ext uri="{FF2B5EF4-FFF2-40B4-BE49-F238E27FC236}">
                <a16:creationId xmlns:a16="http://schemas.microsoft.com/office/drawing/2014/main" id="{DA794732-21DF-3E57-70F5-8F16C76FAC81}"/>
              </a:ext>
            </a:extLst>
          </p:cNvPr>
          <p:cNvPicPr>
            <a:picLocks noChangeAspect="1"/>
          </p:cNvPicPr>
          <p:nvPr/>
        </p:nvPicPr>
        <p:blipFill>
          <a:blip r:embed="rId3"/>
          <a:stretch>
            <a:fillRect/>
          </a:stretch>
        </p:blipFill>
        <p:spPr>
          <a:xfrm>
            <a:off x="2484129" y="760913"/>
            <a:ext cx="4324203" cy="428847"/>
          </a:xfrm>
          <a:prstGeom prst="rect">
            <a:avLst/>
          </a:prstGeom>
        </p:spPr>
      </p:pic>
      <p:sp>
        <p:nvSpPr>
          <p:cNvPr id="16" name="TextBox 15">
            <a:extLst>
              <a:ext uri="{FF2B5EF4-FFF2-40B4-BE49-F238E27FC236}">
                <a16:creationId xmlns:a16="http://schemas.microsoft.com/office/drawing/2014/main" id="{0F2331C3-1352-DF34-921D-C899E2404962}"/>
              </a:ext>
            </a:extLst>
          </p:cNvPr>
          <p:cNvSpPr txBox="1"/>
          <p:nvPr/>
        </p:nvSpPr>
        <p:spPr>
          <a:xfrm>
            <a:off x="9516533" y="4637674"/>
            <a:ext cx="240772" cy="369332"/>
          </a:xfrm>
          <a:prstGeom prst="rect">
            <a:avLst/>
          </a:prstGeom>
          <a:noFill/>
        </p:spPr>
        <p:txBody>
          <a:bodyPr wrap="none" rtlCol="0">
            <a:spAutoFit/>
          </a:bodyPr>
          <a:lstStyle/>
          <a:p>
            <a:r>
              <a:rPr lang="en-IN" b="1" dirty="0"/>
              <a:t>l</a:t>
            </a:r>
          </a:p>
        </p:txBody>
      </p:sp>
      <p:pic>
        <p:nvPicPr>
          <p:cNvPr id="18" name="Picture 17">
            <a:extLst>
              <a:ext uri="{FF2B5EF4-FFF2-40B4-BE49-F238E27FC236}">
                <a16:creationId xmlns:a16="http://schemas.microsoft.com/office/drawing/2014/main" id="{A9E7EF73-C188-1F33-098B-03CB06DA64A2}"/>
              </a:ext>
            </a:extLst>
          </p:cNvPr>
          <p:cNvPicPr>
            <a:picLocks noChangeAspect="1"/>
          </p:cNvPicPr>
          <p:nvPr/>
        </p:nvPicPr>
        <p:blipFill>
          <a:blip r:embed="rId4"/>
          <a:stretch>
            <a:fillRect/>
          </a:stretch>
        </p:blipFill>
        <p:spPr>
          <a:xfrm>
            <a:off x="2868864" y="523820"/>
            <a:ext cx="3108603" cy="23054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Rectangle 1"/>
          <p:cNvSpPr/>
          <p:nvPr/>
        </p:nvSpPr>
        <p:spPr>
          <a:xfrm>
            <a:off x="0" y="0"/>
            <a:ext cx="12191695" cy="1005840"/>
          </a:xfrm>
          <a:prstGeom prst="rect">
            <a:avLst/>
          </a:prstGeom>
          <a:solidFill>
            <a:srgbClr val="0D47A1"/>
          </a:solidFill>
          <a:ln>
            <a:noFill/>
          </a:ln>
        </p:spPr>
        <p:style>
          <a:lnRef idx="1">
            <a:schemeClr val="accent1"/>
          </a:lnRef>
          <a:fillRef idx="3">
            <a:schemeClr val="accent1"/>
          </a:fillRef>
          <a:effectRef idx="2">
            <a:schemeClr val="accent1"/>
          </a:effectRef>
          <a:fontRef idx="minor">
            <a:schemeClr val="lt1"/>
          </a:fontRef>
        </p:style>
        <p:txBody>
          <a:bodyPr wrap="square" lIns="457200" tIns="137160" rtlCol="0" anchor="ctr"/>
          <a:lstStyle/>
          <a:p>
            <a:pPr algn="l">
              <a:defRPr sz="2800" b="1">
                <a:solidFill>
                  <a:srgbClr val="FFFFFF"/>
                </a:solidFill>
              </a:defRPr>
            </a:pPr>
            <a:r>
              <a:t>SLIDE 2: Model Recalibration Summary</a:t>
            </a:r>
          </a:p>
          <a:p>
            <a:pPr>
              <a:defRPr sz="1400" i="1">
                <a:solidFill>
                  <a:srgbClr val="BBDEFB"/>
                </a:solidFill>
              </a:defRPr>
            </a:pPr>
            <a:r>
              <a:t>Stage 1 → Stage 2 Forecast Revision</a:t>
            </a:r>
          </a:p>
        </p:txBody>
      </p:sp>
      <p:pic>
        <p:nvPicPr>
          <p:cNvPr id="3" name="Picture 2" descr="s2_03_timeline_break.png"/>
          <p:cNvPicPr>
            <a:picLocks noChangeAspect="1"/>
          </p:cNvPicPr>
          <p:nvPr/>
        </p:nvPicPr>
        <p:blipFill>
          <a:blip r:embed="rId2"/>
          <a:stretch>
            <a:fillRect/>
          </a:stretch>
        </p:blipFill>
        <p:spPr>
          <a:xfrm>
            <a:off x="274320" y="1188720"/>
            <a:ext cx="6400800" cy="2743200"/>
          </a:xfrm>
          <a:prstGeom prst="rect">
            <a:avLst/>
          </a:prstGeom>
        </p:spPr>
      </p:pic>
      <p:sp>
        <p:nvSpPr>
          <p:cNvPr id="4" name="TextBox 3"/>
          <p:cNvSpPr txBox="1"/>
          <p:nvPr/>
        </p:nvSpPr>
        <p:spPr>
          <a:xfrm>
            <a:off x="6858000" y="1188720"/>
            <a:ext cx="5029200" cy="1097280"/>
          </a:xfrm>
          <a:prstGeom prst="rect">
            <a:avLst/>
          </a:prstGeom>
          <a:noFill/>
        </p:spPr>
        <p:txBody>
          <a:bodyPr wrap="square">
            <a:spAutoFit/>
          </a:bodyPr>
          <a:lstStyle/>
          <a:p>
            <a:pPr>
              <a:spcAft>
                <a:spcPts val="400"/>
              </a:spcAft>
              <a:defRPr sz="1400" b="1">
                <a:solidFill>
                  <a:srgbClr val="0D47A1"/>
                </a:solidFill>
              </a:defRPr>
            </a:pPr>
            <a:r>
              <a:t>Recalibration Methodology</a:t>
            </a:r>
          </a:p>
          <a:p>
            <a:pPr>
              <a:spcAft>
                <a:spcPts val="400"/>
              </a:spcAft>
              <a:defRPr sz="1000" b="0">
                <a:solidFill>
                  <a:srgbClr val="263238"/>
                </a:solidFill>
              </a:defRPr>
            </a:pPr>
            <a:r>
              <a:t>1. Compute Q3 forecast-vs-actual deviation per route</a:t>
            </a:r>
          </a:p>
          <a:p>
            <a:pPr>
              <a:spcAft>
                <a:spcPts val="400"/>
              </a:spcAft>
              <a:defRPr sz="1000" b="0">
                <a:solidFill>
                  <a:srgbClr val="263238"/>
                </a:solidFill>
              </a:defRPr>
            </a:pPr>
            <a:r>
              <a:t>2. Classify: Stable (&lt;5%) | Moderate (5-15%) | Regime (&gt;15%)</a:t>
            </a:r>
          </a:p>
          <a:p>
            <a:pPr>
              <a:spcAft>
                <a:spcPts val="400"/>
              </a:spcAft>
              <a:defRPr sz="1000" b="0">
                <a:solidFill>
                  <a:srgbClr val="263238"/>
                </a:solidFill>
              </a:defRPr>
            </a:pPr>
            <a:r>
              <a:t>3. Apply adjustment: 75% permanent for regime, 50% for moderate</a:t>
            </a:r>
          </a:p>
        </p:txBody>
      </p:sp>
      <p:graphicFrame>
        <p:nvGraphicFramePr>
          <p:cNvPr id="5" name="Table 4"/>
          <p:cNvGraphicFramePr>
            <a:graphicFrameLocks noGrp="1"/>
          </p:cNvGraphicFramePr>
          <p:nvPr/>
        </p:nvGraphicFramePr>
        <p:xfrm>
          <a:off x="6858000" y="2560320"/>
          <a:ext cx="5029200" cy="1280160"/>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0000"/>
                    </a:ext>
                  </a:extLst>
                </a:gridCol>
                <a:gridCol w="1257300">
                  <a:extLst>
                    <a:ext uri="{9D8B030D-6E8A-4147-A177-3AD203B41FA5}">
                      <a16:colId xmlns:a16="http://schemas.microsoft.com/office/drawing/2014/main" val="20001"/>
                    </a:ext>
                  </a:extLst>
                </a:gridCol>
                <a:gridCol w="1257300">
                  <a:extLst>
                    <a:ext uri="{9D8B030D-6E8A-4147-A177-3AD203B41FA5}">
                      <a16:colId xmlns:a16="http://schemas.microsoft.com/office/drawing/2014/main" val="20002"/>
                    </a:ext>
                  </a:extLst>
                </a:gridCol>
                <a:gridCol w="1257300">
                  <a:extLst>
                    <a:ext uri="{9D8B030D-6E8A-4147-A177-3AD203B41FA5}">
                      <a16:colId xmlns:a16="http://schemas.microsoft.com/office/drawing/2014/main" val="20003"/>
                    </a:ext>
                  </a:extLst>
                </a:gridCol>
              </a:tblGrid>
              <a:tr h="320040">
                <a:tc>
                  <a:txBody>
                    <a:bodyPr/>
                    <a:lstStyle/>
                    <a:p>
                      <a:pPr algn="ctr">
                        <a:defRPr sz="1000" b="1">
                          <a:solidFill>
                            <a:srgbClr val="FFFFFF"/>
                          </a:solidFill>
                        </a:defRPr>
                      </a:pPr>
                      <a:r>
                        <a:t>Metric</a:t>
                      </a:r>
                    </a:p>
                  </a:txBody>
                  <a:tcPr>
                    <a:solidFill>
                      <a:srgbClr val="0D47A1"/>
                    </a:solidFill>
                  </a:tcPr>
                </a:tc>
                <a:tc>
                  <a:txBody>
                    <a:bodyPr/>
                    <a:lstStyle/>
                    <a:p>
                      <a:pPr algn="ctr">
                        <a:defRPr sz="1000" b="1">
                          <a:solidFill>
                            <a:srgbClr val="FFFFFF"/>
                          </a:solidFill>
                        </a:defRPr>
                      </a:pPr>
                      <a:r>
                        <a:t>Stage 1</a:t>
                      </a:r>
                    </a:p>
                  </a:txBody>
                  <a:tcPr>
                    <a:solidFill>
                      <a:srgbClr val="0D47A1"/>
                    </a:solidFill>
                  </a:tcPr>
                </a:tc>
                <a:tc>
                  <a:txBody>
                    <a:bodyPr/>
                    <a:lstStyle/>
                    <a:p>
                      <a:pPr algn="ctr">
                        <a:defRPr sz="1000" b="1">
                          <a:solidFill>
                            <a:srgbClr val="FFFFFF"/>
                          </a:solidFill>
                        </a:defRPr>
                      </a:pPr>
                      <a:r>
                        <a:t>Stage 2</a:t>
                      </a:r>
                    </a:p>
                  </a:txBody>
                  <a:tcPr>
                    <a:solidFill>
                      <a:srgbClr val="0D47A1"/>
                    </a:solidFill>
                  </a:tcPr>
                </a:tc>
                <a:tc>
                  <a:txBody>
                    <a:bodyPr/>
                    <a:lstStyle/>
                    <a:p>
                      <a:pPr algn="ctr">
                        <a:defRPr sz="1000" b="1">
                          <a:solidFill>
                            <a:srgbClr val="FFFFFF"/>
                          </a:solidFill>
                        </a:defRPr>
                      </a:pPr>
                      <a:r>
                        <a:t>Change</a:t>
                      </a:r>
                    </a:p>
                  </a:txBody>
                  <a:tcPr>
                    <a:solidFill>
                      <a:srgbClr val="0D47A1"/>
                    </a:solidFill>
                  </a:tcPr>
                </a:tc>
                <a:extLst>
                  <a:ext uri="{0D108BD9-81ED-4DB2-BD59-A6C34878D82A}">
                    <a16:rowId xmlns:a16="http://schemas.microsoft.com/office/drawing/2014/main" val="10000"/>
                  </a:ext>
                </a:extLst>
              </a:tr>
              <a:tr h="320040">
                <a:tc>
                  <a:txBody>
                    <a:bodyPr/>
                    <a:lstStyle/>
                    <a:p>
                      <a:pPr algn="ctr">
                        <a:defRPr sz="900"/>
                      </a:pPr>
                      <a:r>
                        <a:t>Q4 Total</a:t>
                      </a:r>
                    </a:p>
                  </a:txBody>
                  <a:tcPr/>
                </a:tc>
                <a:tc>
                  <a:txBody>
                    <a:bodyPr/>
                    <a:lstStyle/>
                    <a:p>
                      <a:pPr algn="ctr">
                        <a:defRPr sz="900"/>
                      </a:pPr>
                      <a:r>
                        <a:t>2,999,357</a:t>
                      </a:r>
                    </a:p>
                  </a:txBody>
                  <a:tcPr/>
                </a:tc>
                <a:tc>
                  <a:txBody>
                    <a:bodyPr/>
                    <a:lstStyle/>
                    <a:p>
                      <a:pPr algn="ctr">
                        <a:defRPr sz="900"/>
                      </a:pPr>
                      <a:r>
                        <a:t>3,366,963</a:t>
                      </a:r>
                    </a:p>
                  </a:txBody>
                  <a:tcPr/>
                </a:tc>
                <a:tc>
                  <a:txBody>
                    <a:bodyPr/>
                    <a:lstStyle/>
                    <a:p>
                      <a:pPr algn="ctr">
                        <a:defRPr sz="900">
                          <a:solidFill>
                            <a:srgbClr val="388E3C"/>
                          </a:solidFill>
                        </a:defRPr>
                      </a:pPr>
                      <a:r>
                        <a:t>+12.3%</a:t>
                      </a:r>
                    </a:p>
                  </a:txBody>
                  <a:tcPr/>
                </a:tc>
                <a:extLst>
                  <a:ext uri="{0D108BD9-81ED-4DB2-BD59-A6C34878D82A}">
                    <a16:rowId xmlns:a16="http://schemas.microsoft.com/office/drawing/2014/main" val="10001"/>
                  </a:ext>
                </a:extLst>
              </a:tr>
              <a:tr h="320040">
                <a:tc>
                  <a:txBody>
                    <a:bodyPr/>
                    <a:lstStyle/>
                    <a:p>
                      <a:pPr algn="ctr">
                        <a:defRPr sz="900"/>
                      </a:pPr>
                      <a:r>
                        <a:t>Uncertainty</a:t>
                      </a:r>
                    </a:p>
                  </a:txBody>
                  <a:tcPr/>
                </a:tc>
                <a:tc>
                  <a:txBody>
                    <a:bodyPr/>
                    <a:lstStyle/>
                    <a:p>
                      <a:pPr algn="ctr">
                        <a:defRPr sz="900"/>
                      </a:pPr>
                      <a:r>
                        <a:t>±5%</a:t>
                      </a:r>
                    </a:p>
                  </a:txBody>
                  <a:tcPr/>
                </a:tc>
                <a:tc>
                  <a:txBody>
                    <a:bodyPr/>
                    <a:lstStyle/>
                    <a:p>
                      <a:pPr algn="ctr">
                        <a:defRPr sz="900"/>
                      </a:pPr>
                      <a:r>
                        <a:t>±23.6%</a:t>
                      </a:r>
                    </a:p>
                  </a:txBody>
                  <a:tcPr/>
                </a:tc>
                <a:tc>
                  <a:txBody>
                    <a:bodyPr/>
                    <a:lstStyle/>
                    <a:p>
                      <a:pPr algn="ctr">
                        <a:defRPr sz="900"/>
                      </a:pPr>
                      <a:r>
                        <a:t>4.7× wider</a:t>
                      </a:r>
                    </a:p>
                  </a:txBody>
                  <a:tcPr/>
                </a:tc>
                <a:extLst>
                  <a:ext uri="{0D108BD9-81ED-4DB2-BD59-A6C34878D82A}">
                    <a16:rowId xmlns:a16="http://schemas.microsoft.com/office/drawing/2014/main" val="10002"/>
                  </a:ext>
                </a:extLst>
              </a:tr>
              <a:tr h="320040">
                <a:tc>
                  <a:txBody>
                    <a:bodyPr/>
                    <a:lstStyle/>
                    <a:p>
                      <a:pPr algn="ctr">
                        <a:defRPr sz="900"/>
                      </a:pPr>
                      <a:r>
                        <a:t>Full-Year 2025</a:t>
                      </a:r>
                    </a:p>
                  </a:txBody>
                  <a:tcPr/>
                </a:tc>
                <a:tc>
                  <a:txBody>
                    <a:bodyPr/>
                    <a:lstStyle/>
                    <a:p>
                      <a:pPr algn="ctr">
                        <a:defRPr sz="900"/>
                      </a:pPr>
                      <a:r>
                        <a:t>11,142,733</a:t>
                      </a:r>
                    </a:p>
                  </a:txBody>
                  <a:tcPr/>
                </a:tc>
                <a:tc>
                  <a:txBody>
                    <a:bodyPr/>
                    <a:lstStyle/>
                    <a:p>
                      <a:pPr algn="ctr">
                        <a:defRPr sz="900"/>
                      </a:pPr>
                      <a:r>
                        <a:t>11,910,399</a:t>
                      </a:r>
                    </a:p>
                  </a:txBody>
                  <a:tcPr/>
                </a:tc>
                <a:tc>
                  <a:txBody>
                    <a:bodyPr/>
                    <a:lstStyle/>
                    <a:p>
                      <a:pPr algn="ctr">
                        <a:defRPr sz="900">
                          <a:solidFill>
                            <a:srgbClr val="388E3C"/>
                          </a:solidFill>
                        </a:defRPr>
                      </a:pPr>
                      <a:r>
                        <a:t>+6.9%</a:t>
                      </a:r>
                    </a:p>
                  </a:txBody>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nvGraphicFramePr>
        <p:xfrm>
          <a:off x="6858000" y="4114800"/>
          <a:ext cx="5029200" cy="2103120"/>
        </p:xfrm>
        <a:graphic>
          <a:graphicData uri="http://schemas.openxmlformats.org/drawingml/2006/table">
            <a:tbl>
              <a:tblPr firstRow="1" bandRow="1">
                <a:tableStyleId>{5C22544A-7EE6-4342-B048-85BDC9FD1C3A}</a:tableStyleId>
              </a:tblPr>
              <a:tblGrid>
                <a:gridCol w="1005840">
                  <a:extLst>
                    <a:ext uri="{9D8B030D-6E8A-4147-A177-3AD203B41FA5}">
                      <a16:colId xmlns:a16="http://schemas.microsoft.com/office/drawing/2014/main" val="20000"/>
                    </a:ext>
                  </a:extLst>
                </a:gridCol>
                <a:gridCol w="100584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1005840">
                  <a:extLst>
                    <a:ext uri="{9D8B030D-6E8A-4147-A177-3AD203B41FA5}">
                      <a16:colId xmlns:a16="http://schemas.microsoft.com/office/drawing/2014/main" val="20003"/>
                    </a:ext>
                  </a:extLst>
                </a:gridCol>
                <a:gridCol w="1005840">
                  <a:extLst>
                    <a:ext uri="{9D8B030D-6E8A-4147-A177-3AD203B41FA5}">
                      <a16:colId xmlns:a16="http://schemas.microsoft.com/office/drawing/2014/main" val="20004"/>
                    </a:ext>
                  </a:extLst>
                </a:gridCol>
              </a:tblGrid>
              <a:tr h="300445">
                <a:tc>
                  <a:txBody>
                    <a:bodyPr/>
                    <a:lstStyle/>
                    <a:p>
                      <a:pPr algn="ctr">
                        <a:defRPr sz="1000" b="1">
                          <a:solidFill>
                            <a:srgbClr val="FFFFFF"/>
                          </a:solidFill>
                        </a:defRPr>
                      </a:pPr>
                      <a:r>
                        <a:t>Route</a:t>
                      </a:r>
                    </a:p>
                  </a:txBody>
                  <a:tcPr>
                    <a:solidFill>
                      <a:srgbClr val="0D47A1"/>
                    </a:solidFill>
                  </a:tcPr>
                </a:tc>
                <a:tc>
                  <a:txBody>
                    <a:bodyPr/>
                    <a:lstStyle/>
                    <a:p>
                      <a:pPr algn="ctr">
                        <a:defRPr sz="1000" b="1">
                          <a:solidFill>
                            <a:srgbClr val="FFFFFF"/>
                          </a:solidFill>
                        </a:defRPr>
                      </a:pPr>
                      <a:r>
                        <a:t>Type</a:t>
                      </a:r>
                    </a:p>
                  </a:txBody>
                  <a:tcPr>
                    <a:solidFill>
                      <a:srgbClr val="0D47A1"/>
                    </a:solidFill>
                  </a:tcPr>
                </a:tc>
                <a:tc>
                  <a:txBody>
                    <a:bodyPr/>
                    <a:lstStyle/>
                    <a:p>
                      <a:pPr algn="ctr">
                        <a:defRPr sz="1000" b="1">
                          <a:solidFill>
                            <a:srgbClr val="FFFFFF"/>
                          </a:solidFill>
                        </a:defRPr>
                      </a:pPr>
                      <a:r>
                        <a:t>Classification</a:t>
                      </a:r>
                    </a:p>
                  </a:txBody>
                  <a:tcPr>
                    <a:solidFill>
                      <a:srgbClr val="0D47A1"/>
                    </a:solidFill>
                  </a:tcPr>
                </a:tc>
                <a:tc>
                  <a:txBody>
                    <a:bodyPr/>
                    <a:lstStyle/>
                    <a:p>
                      <a:pPr algn="ctr">
                        <a:defRPr sz="1000" b="1">
                          <a:solidFill>
                            <a:srgbClr val="FFFFFF"/>
                          </a:solidFill>
                        </a:defRPr>
                      </a:pPr>
                      <a:r>
                        <a:t>Factor</a:t>
                      </a:r>
                    </a:p>
                  </a:txBody>
                  <a:tcPr>
                    <a:solidFill>
                      <a:srgbClr val="0D47A1"/>
                    </a:solidFill>
                  </a:tcPr>
                </a:tc>
                <a:tc>
                  <a:txBody>
                    <a:bodyPr/>
                    <a:lstStyle/>
                    <a:p>
                      <a:pPr algn="ctr">
                        <a:defRPr sz="1000" b="1">
                          <a:solidFill>
                            <a:srgbClr val="FFFFFF"/>
                          </a:solidFill>
                        </a:defRPr>
                      </a:pPr>
                      <a:r>
                        <a:t>Q4 Change</a:t>
                      </a:r>
                    </a:p>
                  </a:txBody>
                  <a:tcPr>
                    <a:solidFill>
                      <a:srgbClr val="0D47A1"/>
                    </a:solidFill>
                  </a:tcPr>
                </a:tc>
                <a:extLst>
                  <a:ext uri="{0D108BD9-81ED-4DB2-BD59-A6C34878D82A}">
                    <a16:rowId xmlns:a16="http://schemas.microsoft.com/office/drawing/2014/main" val="10000"/>
                  </a:ext>
                </a:extLst>
              </a:tr>
              <a:tr h="300445">
                <a:tc>
                  <a:txBody>
                    <a:bodyPr/>
                    <a:lstStyle/>
                    <a:p>
                      <a:pPr algn="ctr">
                        <a:defRPr sz="900"/>
                      </a:pPr>
                      <a:r>
                        <a:t>X66</a:t>
                      </a:r>
                    </a:p>
                  </a:txBody>
                  <a:tcPr/>
                </a:tc>
                <a:tc>
                  <a:txBody>
                    <a:bodyPr/>
                    <a:lstStyle/>
                    <a:p>
                      <a:pPr algn="ctr">
                        <a:defRPr sz="900"/>
                      </a:pPr>
                      <a:r>
                        <a:t>Express</a:t>
                      </a:r>
                    </a:p>
                  </a:txBody>
                  <a:tcPr/>
                </a:tc>
                <a:tc>
                  <a:txBody>
                    <a:bodyPr/>
                    <a:lstStyle/>
                    <a:p>
                      <a:pPr algn="ctr">
                        <a:defRPr sz="900"/>
                      </a:pPr>
                      <a:r>
                        <a:t>Regime Change</a:t>
                      </a:r>
                    </a:p>
                  </a:txBody>
                  <a:tcPr/>
                </a:tc>
                <a:tc>
                  <a:txBody>
                    <a:bodyPr/>
                    <a:lstStyle/>
                    <a:p>
                      <a:pPr algn="ctr">
                        <a:defRPr sz="900"/>
                      </a:pPr>
                      <a:r>
                        <a:t>1.385</a:t>
                      </a:r>
                    </a:p>
                  </a:txBody>
                  <a:tcPr/>
                </a:tc>
                <a:tc>
                  <a:txBody>
                    <a:bodyPr/>
                    <a:lstStyle/>
                    <a:p>
                      <a:pPr algn="ctr">
                        <a:defRPr sz="900">
                          <a:solidFill>
                            <a:srgbClr val="388E3C"/>
                          </a:solidFill>
                        </a:defRPr>
                      </a:pPr>
                      <a:r>
                        <a:t>+38.5%</a:t>
                      </a:r>
                    </a:p>
                  </a:txBody>
                  <a:tcPr/>
                </a:tc>
                <a:extLst>
                  <a:ext uri="{0D108BD9-81ED-4DB2-BD59-A6C34878D82A}">
                    <a16:rowId xmlns:a16="http://schemas.microsoft.com/office/drawing/2014/main" val="10001"/>
                  </a:ext>
                </a:extLst>
              </a:tr>
              <a:tr h="300445">
                <a:tc>
                  <a:txBody>
                    <a:bodyPr/>
                    <a:lstStyle/>
                    <a:p>
                      <a:pPr algn="ctr">
                        <a:defRPr sz="900"/>
                      </a:pPr>
                      <a:r>
                        <a:t>X11</a:t>
                      </a:r>
                    </a:p>
                  </a:txBody>
                  <a:tcPr/>
                </a:tc>
                <a:tc>
                  <a:txBody>
                    <a:bodyPr/>
                    <a:lstStyle/>
                    <a:p>
                      <a:pPr algn="ctr">
                        <a:defRPr sz="900"/>
                      </a:pPr>
                      <a:r>
                        <a:t>Express</a:t>
                      </a:r>
                    </a:p>
                  </a:txBody>
                  <a:tcPr/>
                </a:tc>
                <a:tc>
                  <a:txBody>
                    <a:bodyPr/>
                    <a:lstStyle/>
                    <a:p>
                      <a:pPr algn="ctr">
                        <a:defRPr sz="900"/>
                      </a:pPr>
                      <a:r>
                        <a:t>Regime Change</a:t>
                      </a:r>
                    </a:p>
                  </a:txBody>
                  <a:tcPr/>
                </a:tc>
                <a:tc>
                  <a:txBody>
                    <a:bodyPr/>
                    <a:lstStyle/>
                    <a:p>
                      <a:pPr algn="ctr">
                        <a:defRPr sz="900"/>
                      </a:pPr>
                      <a:r>
                        <a:t>1.370</a:t>
                      </a:r>
                    </a:p>
                  </a:txBody>
                  <a:tcPr/>
                </a:tc>
                <a:tc>
                  <a:txBody>
                    <a:bodyPr/>
                    <a:lstStyle/>
                    <a:p>
                      <a:pPr algn="ctr">
                        <a:defRPr sz="900">
                          <a:solidFill>
                            <a:srgbClr val="388E3C"/>
                          </a:solidFill>
                        </a:defRPr>
                      </a:pPr>
                      <a:r>
                        <a:t>+37.0%</a:t>
                      </a:r>
                    </a:p>
                  </a:txBody>
                  <a:tcPr/>
                </a:tc>
                <a:extLst>
                  <a:ext uri="{0D108BD9-81ED-4DB2-BD59-A6C34878D82A}">
                    <a16:rowId xmlns:a16="http://schemas.microsoft.com/office/drawing/2014/main" val="10002"/>
                  </a:ext>
                </a:extLst>
              </a:tr>
              <a:tr h="300445">
                <a:tc>
                  <a:txBody>
                    <a:bodyPr/>
                    <a:lstStyle/>
                    <a:p>
                      <a:pPr algn="ctr">
                        <a:defRPr sz="900"/>
                      </a:pPr>
                      <a:r>
                        <a:t>X28</a:t>
                      </a:r>
                    </a:p>
                  </a:txBody>
                  <a:tcPr/>
                </a:tc>
                <a:tc>
                  <a:txBody>
                    <a:bodyPr/>
                    <a:lstStyle/>
                    <a:p>
                      <a:pPr algn="ctr">
                        <a:defRPr sz="900"/>
                      </a:pPr>
                      <a:r>
                        <a:t>Express</a:t>
                      </a:r>
                    </a:p>
                  </a:txBody>
                  <a:tcPr/>
                </a:tc>
                <a:tc>
                  <a:txBody>
                    <a:bodyPr/>
                    <a:lstStyle/>
                    <a:p>
                      <a:pPr algn="ctr">
                        <a:defRPr sz="900"/>
                      </a:pPr>
                      <a:r>
                        <a:t>Regime Change</a:t>
                      </a:r>
                    </a:p>
                  </a:txBody>
                  <a:tcPr/>
                </a:tc>
                <a:tc>
                  <a:txBody>
                    <a:bodyPr/>
                    <a:lstStyle/>
                    <a:p>
                      <a:pPr algn="ctr">
                        <a:defRPr sz="900"/>
                      </a:pPr>
                      <a:r>
                        <a:t>1.353</a:t>
                      </a:r>
                    </a:p>
                  </a:txBody>
                  <a:tcPr/>
                </a:tc>
                <a:tc>
                  <a:txBody>
                    <a:bodyPr/>
                    <a:lstStyle/>
                    <a:p>
                      <a:pPr algn="ctr">
                        <a:defRPr sz="900">
                          <a:solidFill>
                            <a:srgbClr val="388E3C"/>
                          </a:solidFill>
                        </a:defRPr>
                      </a:pPr>
                      <a:r>
                        <a:t>+35.3%</a:t>
                      </a:r>
                    </a:p>
                  </a:txBody>
                  <a:tcPr/>
                </a:tc>
                <a:extLst>
                  <a:ext uri="{0D108BD9-81ED-4DB2-BD59-A6C34878D82A}">
                    <a16:rowId xmlns:a16="http://schemas.microsoft.com/office/drawing/2014/main" val="10003"/>
                  </a:ext>
                </a:extLst>
              </a:tr>
              <a:tr h="300445">
                <a:tc>
                  <a:txBody>
                    <a:bodyPr/>
                    <a:lstStyle/>
                    <a:p>
                      <a:pPr algn="ctr">
                        <a:defRPr sz="900"/>
                      </a:pPr>
                      <a:r>
                        <a:t>C04</a:t>
                      </a:r>
                    </a:p>
                  </a:txBody>
                  <a:tcPr/>
                </a:tc>
                <a:tc>
                  <a:txBody>
                    <a:bodyPr/>
                    <a:lstStyle/>
                    <a:p>
                      <a:pPr algn="ctr">
                        <a:defRPr sz="900"/>
                      </a:pPr>
                      <a:r>
                        <a:t>City</a:t>
                      </a:r>
                    </a:p>
                  </a:txBody>
                  <a:tcPr/>
                </a:tc>
                <a:tc>
                  <a:txBody>
                    <a:bodyPr/>
                    <a:lstStyle/>
                    <a:p>
                      <a:pPr algn="ctr">
                        <a:defRPr sz="900"/>
                      </a:pPr>
                      <a:r>
                        <a:t>Regime Change</a:t>
                      </a:r>
                    </a:p>
                  </a:txBody>
                  <a:tcPr/>
                </a:tc>
                <a:tc>
                  <a:txBody>
                    <a:bodyPr/>
                    <a:lstStyle/>
                    <a:p>
                      <a:pPr algn="ctr">
                        <a:defRPr sz="900"/>
                      </a:pPr>
                      <a:r>
                        <a:t>1.154</a:t>
                      </a:r>
                    </a:p>
                  </a:txBody>
                  <a:tcPr/>
                </a:tc>
                <a:tc>
                  <a:txBody>
                    <a:bodyPr/>
                    <a:lstStyle/>
                    <a:p>
                      <a:pPr algn="ctr">
                        <a:defRPr sz="900">
                          <a:solidFill>
                            <a:srgbClr val="388E3C"/>
                          </a:solidFill>
                        </a:defRPr>
                      </a:pPr>
                      <a:r>
                        <a:t>+15.4%</a:t>
                      </a:r>
                    </a:p>
                  </a:txBody>
                  <a:tcPr/>
                </a:tc>
                <a:extLst>
                  <a:ext uri="{0D108BD9-81ED-4DB2-BD59-A6C34878D82A}">
                    <a16:rowId xmlns:a16="http://schemas.microsoft.com/office/drawing/2014/main" val="10004"/>
                  </a:ext>
                </a:extLst>
              </a:tr>
              <a:tr h="300445">
                <a:tc>
                  <a:txBody>
                    <a:bodyPr/>
                    <a:lstStyle/>
                    <a:p>
                      <a:pPr algn="ctr">
                        <a:defRPr sz="900"/>
                      </a:pPr>
                      <a:r>
                        <a:t>F18</a:t>
                      </a:r>
                    </a:p>
                  </a:txBody>
                  <a:tcPr/>
                </a:tc>
                <a:tc>
                  <a:txBody>
                    <a:bodyPr/>
                    <a:lstStyle/>
                    <a:p>
                      <a:pPr algn="ctr">
                        <a:defRPr sz="900"/>
                      </a:pPr>
                      <a:r>
                        <a:t>Feeder</a:t>
                      </a:r>
                    </a:p>
                  </a:txBody>
                  <a:tcPr/>
                </a:tc>
                <a:tc>
                  <a:txBody>
                    <a:bodyPr/>
                    <a:lstStyle/>
                    <a:p>
                      <a:pPr algn="ctr">
                        <a:defRPr sz="900"/>
                      </a:pPr>
                      <a:r>
                        <a:t>Regime Change</a:t>
                      </a:r>
                    </a:p>
                  </a:txBody>
                  <a:tcPr/>
                </a:tc>
                <a:tc>
                  <a:txBody>
                    <a:bodyPr/>
                    <a:lstStyle/>
                    <a:p>
                      <a:pPr algn="ctr">
                        <a:defRPr sz="900"/>
                      </a:pPr>
                      <a:r>
                        <a:t>0.834</a:t>
                      </a:r>
                    </a:p>
                  </a:txBody>
                  <a:tcPr/>
                </a:tc>
                <a:tc>
                  <a:txBody>
                    <a:bodyPr/>
                    <a:lstStyle/>
                    <a:p>
                      <a:pPr algn="ctr">
                        <a:defRPr sz="900">
                          <a:solidFill>
                            <a:srgbClr val="D32F2F"/>
                          </a:solidFill>
                        </a:defRPr>
                      </a:pPr>
                      <a:r>
                        <a:t>-16.6%</a:t>
                      </a:r>
                    </a:p>
                  </a:txBody>
                  <a:tcPr/>
                </a:tc>
                <a:extLst>
                  <a:ext uri="{0D108BD9-81ED-4DB2-BD59-A6C34878D82A}">
                    <a16:rowId xmlns:a16="http://schemas.microsoft.com/office/drawing/2014/main" val="10005"/>
                  </a:ext>
                </a:extLst>
              </a:tr>
              <a:tr h="300450">
                <a:tc>
                  <a:txBody>
                    <a:bodyPr/>
                    <a:lstStyle/>
                    <a:p>
                      <a:pPr algn="ctr">
                        <a:defRPr sz="900"/>
                      </a:pPr>
                      <a:r>
                        <a:t>F12</a:t>
                      </a:r>
                    </a:p>
                  </a:txBody>
                  <a:tcPr/>
                </a:tc>
                <a:tc>
                  <a:txBody>
                    <a:bodyPr/>
                    <a:lstStyle/>
                    <a:p>
                      <a:pPr algn="ctr">
                        <a:defRPr sz="900"/>
                      </a:pPr>
                      <a:r>
                        <a:t>Feeder</a:t>
                      </a:r>
                    </a:p>
                  </a:txBody>
                  <a:tcPr/>
                </a:tc>
                <a:tc>
                  <a:txBody>
                    <a:bodyPr/>
                    <a:lstStyle/>
                    <a:p>
                      <a:pPr algn="ctr">
                        <a:defRPr sz="900"/>
                      </a:pPr>
                      <a:r>
                        <a:t>Moderate Shift</a:t>
                      </a:r>
                    </a:p>
                  </a:txBody>
                  <a:tcPr/>
                </a:tc>
                <a:tc>
                  <a:txBody>
                    <a:bodyPr/>
                    <a:lstStyle/>
                    <a:p>
                      <a:pPr algn="ctr">
                        <a:defRPr sz="900"/>
                      </a:pPr>
                      <a:r>
                        <a:t>0.956</a:t>
                      </a:r>
                    </a:p>
                  </a:txBody>
                  <a:tcPr/>
                </a:tc>
                <a:tc>
                  <a:txBody>
                    <a:bodyPr/>
                    <a:lstStyle/>
                    <a:p>
                      <a:pPr algn="ctr">
                        <a:defRPr sz="900">
                          <a:solidFill>
                            <a:srgbClr val="D32F2F"/>
                          </a:solidFill>
                        </a:defRPr>
                      </a:pPr>
                      <a:r>
                        <a:t>-4.4%</a:t>
                      </a:r>
                    </a:p>
                  </a:txBody>
                  <a:tcPr/>
                </a:tc>
                <a:extLst>
                  <a:ext uri="{0D108BD9-81ED-4DB2-BD59-A6C34878D82A}">
                    <a16:rowId xmlns:a16="http://schemas.microsoft.com/office/drawing/2014/main" val="10006"/>
                  </a:ext>
                </a:extLst>
              </a:tr>
            </a:tbl>
          </a:graphicData>
        </a:graphic>
      </p:graphicFrame>
      <p:sp>
        <p:nvSpPr>
          <p:cNvPr id="7" name="Rectangle 6"/>
          <p:cNvSpPr/>
          <p:nvPr/>
        </p:nvSpPr>
        <p:spPr>
          <a:xfrm>
            <a:off x="274320" y="5140960"/>
            <a:ext cx="6400800" cy="640080"/>
          </a:xfrm>
          <a:prstGeom prst="rect">
            <a:avLst/>
          </a:prstGeom>
          <a:solidFill>
            <a:srgbClr val="FFF9C4"/>
          </a:solidFill>
          <a:ln w="19050">
            <a:solidFill>
              <a:srgbClr val="F57C00"/>
            </a:solidFill>
          </a:ln>
        </p:spPr>
        <p:style>
          <a:lnRef idx="1">
            <a:schemeClr val="accent1"/>
          </a:lnRef>
          <a:fillRef idx="3">
            <a:schemeClr val="accent1"/>
          </a:fillRef>
          <a:effectRef idx="2">
            <a:schemeClr val="accent1"/>
          </a:effectRef>
          <a:fontRef idx="minor">
            <a:schemeClr val="lt1"/>
          </a:fontRef>
        </p:style>
        <p:txBody>
          <a:bodyPr wrap="square" lIns="137160" tIns="91440" rIns="137160" rtlCol="0" anchor="ctr"/>
          <a:lstStyle/>
          <a:p>
            <a:pPr algn="ctr">
              <a:defRPr sz="1000" i="1">
                <a:solidFill>
                  <a:srgbClr val="263238"/>
                </a:solidFill>
              </a:defRPr>
            </a:pPr>
            <a:r>
              <a:rPr dirty="0"/>
              <a:t>⚡ Key: We separate temporary shock (25%) from permanent regime change (75%). The wider ±23.6% uncertainty reflects limited post-shock data (1 quarter only).</a:t>
            </a:r>
          </a:p>
        </p:txBody>
      </p:sp>
      <p:sp>
        <p:nvSpPr>
          <p:cNvPr id="8" name="TextBox 7"/>
          <p:cNvSpPr txBox="1"/>
          <p:nvPr/>
        </p:nvSpPr>
        <p:spPr>
          <a:xfrm>
            <a:off x="274320" y="6537960"/>
            <a:ext cx="4572000" cy="274320"/>
          </a:xfrm>
          <a:prstGeom prst="rect">
            <a:avLst/>
          </a:prstGeom>
          <a:noFill/>
        </p:spPr>
        <p:txBody>
          <a:bodyPr wrap="square">
            <a:spAutoFit/>
          </a:bodyPr>
          <a:lstStyle/>
          <a:p>
            <a:pPr algn="l">
              <a:defRPr sz="800" b="0">
                <a:solidFill>
                  <a:srgbClr val="757575"/>
                </a:solidFill>
              </a:defRPr>
            </a:pPr>
            <a:r>
              <a:t>DECODE X 2026 | Stage 2 Structural Recalibration Brief</a:t>
            </a:r>
          </a:p>
        </p:txBody>
      </p:sp>
      <p:sp>
        <p:nvSpPr>
          <p:cNvPr id="9" name="TextBox 8"/>
          <p:cNvSpPr txBox="1"/>
          <p:nvPr/>
        </p:nvSpPr>
        <p:spPr>
          <a:xfrm>
            <a:off x="8229600" y="6537960"/>
            <a:ext cx="3657600" cy="274320"/>
          </a:xfrm>
          <a:prstGeom prst="rect">
            <a:avLst/>
          </a:prstGeom>
          <a:noFill/>
        </p:spPr>
        <p:txBody>
          <a:bodyPr wrap="square">
            <a:spAutoFit/>
          </a:bodyPr>
          <a:lstStyle/>
          <a:p>
            <a:pPr algn="r">
              <a:defRPr sz="800" b="0">
                <a:solidFill>
                  <a:srgbClr val="757575"/>
                </a:solidFill>
              </a:defRPr>
            </a:pPr>
            <a:r>
              <a:t>Slide 2 of 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Rectangle 1"/>
          <p:cNvSpPr/>
          <p:nvPr/>
        </p:nvSpPr>
        <p:spPr>
          <a:xfrm>
            <a:off x="0" y="0"/>
            <a:ext cx="12191695" cy="1005840"/>
          </a:xfrm>
          <a:prstGeom prst="rect">
            <a:avLst/>
          </a:prstGeom>
          <a:solidFill>
            <a:srgbClr val="0D47A1"/>
          </a:solidFill>
          <a:ln>
            <a:noFill/>
          </a:ln>
        </p:spPr>
        <p:style>
          <a:lnRef idx="1">
            <a:schemeClr val="accent1"/>
          </a:lnRef>
          <a:fillRef idx="3">
            <a:schemeClr val="accent1"/>
          </a:fillRef>
          <a:effectRef idx="2">
            <a:schemeClr val="accent1"/>
          </a:effectRef>
          <a:fontRef idx="minor">
            <a:schemeClr val="lt1"/>
          </a:fontRef>
        </p:style>
        <p:txBody>
          <a:bodyPr wrap="square" lIns="457200" tIns="137160" rtlCol="0" anchor="ctr"/>
          <a:lstStyle/>
          <a:p>
            <a:pPr algn="l">
              <a:defRPr sz="2800" b="1">
                <a:solidFill>
                  <a:srgbClr val="FFFFFF"/>
                </a:solidFill>
              </a:defRPr>
            </a:pPr>
            <a:r>
              <a:t>SLIDE 3: Impact Quantification</a:t>
            </a:r>
          </a:p>
          <a:p>
            <a:pPr>
              <a:defRPr sz="1400" i="1">
                <a:solidFill>
                  <a:srgbClr val="BBDEFB"/>
                </a:solidFill>
              </a:defRPr>
            </a:pPr>
            <a:r>
              <a:t>Before vs After Metro Phase 2</a:t>
            </a:r>
          </a:p>
        </p:txBody>
      </p:sp>
      <p:pic>
        <p:nvPicPr>
          <p:cNvPr id="3" name="Picture 2" descr="s2_02_demand_redistribution.png"/>
          <p:cNvPicPr>
            <a:picLocks noChangeAspect="1"/>
          </p:cNvPicPr>
          <p:nvPr/>
        </p:nvPicPr>
        <p:blipFill>
          <a:blip r:embed="rId2"/>
          <a:stretch>
            <a:fillRect/>
          </a:stretch>
        </p:blipFill>
        <p:spPr>
          <a:xfrm>
            <a:off x="274320" y="1188720"/>
            <a:ext cx="5943600" cy="3257264"/>
          </a:xfrm>
          <a:prstGeom prst="rect">
            <a:avLst/>
          </a:prstGeom>
        </p:spPr>
      </p:pic>
      <p:graphicFrame>
        <p:nvGraphicFramePr>
          <p:cNvPr id="4" name="Table 3"/>
          <p:cNvGraphicFramePr>
            <a:graphicFrameLocks noGrp="1"/>
          </p:cNvGraphicFramePr>
          <p:nvPr/>
        </p:nvGraphicFramePr>
        <p:xfrm>
          <a:off x="6400800" y="1188720"/>
          <a:ext cx="5486400" cy="256032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tblGrid>
              <a:tr h="284480">
                <a:tc>
                  <a:txBody>
                    <a:bodyPr/>
                    <a:lstStyle/>
                    <a:p>
                      <a:pPr algn="ctr">
                        <a:defRPr sz="1000" b="1">
                          <a:solidFill>
                            <a:srgbClr val="FFFFFF"/>
                          </a:solidFill>
                        </a:defRPr>
                      </a:pPr>
                      <a:r>
                        <a:t>Metric</a:t>
                      </a:r>
                    </a:p>
                  </a:txBody>
                  <a:tcPr>
                    <a:solidFill>
                      <a:srgbClr val="0D47A1"/>
                    </a:solidFill>
                  </a:tcPr>
                </a:tc>
                <a:tc>
                  <a:txBody>
                    <a:bodyPr/>
                    <a:lstStyle/>
                    <a:p>
                      <a:pPr algn="ctr">
                        <a:defRPr sz="1000" b="1">
                          <a:solidFill>
                            <a:srgbClr val="FFFFFF"/>
                          </a:solidFill>
                        </a:defRPr>
                      </a:pPr>
                      <a:r>
                        <a:t>Pre-Metro (H1)</a:t>
                      </a:r>
                    </a:p>
                  </a:txBody>
                  <a:tcPr>
                    <a:solidFill>
                      <a:srgbClr val="0D47A1"/>
                    </a:solidFill>
                  </a:tcPr>
                </a:tc>
                <a:tc>
                  <a:txBody>
                    <a:bodyPr/>
                    <a:lstStyle/>
                    <a:p>
                      <a:pPr algn="ctr">
                        <a:defRPr sz="1000" b="1">
                          <a:solidFill>
                            <a:srgbClr val="FFFFFF"/>
                          </a:solidFill>
                        </a:defRPr>
                      </a:pPr>
                      <a:r>
                        <a:t>Post-Metro (Q3)</a:t>
                      </a:r>
                    </a:p>
                  </a:txBody>
                  <a:tcPr>
                    <a:solidFill>
                      <a:srgbClr val="0D47A1"/>
                    </a:solidFill>
                  </a:tcPr>
                </a:tc>
                <a:tc>
                  <a:txBody>
                    <a:bodyPr/>
                    <a:lstStyle/>
                    <a:p>
                      <a:pPr algn="ctr">
                        <a:defRPr sz="1000" b="1">
                          <a:solidFill>
                            <a:srgbClr val="FFFFFF"/>
                          </a:solidFill>
                        </a:defRPr>
                      </a:pPr>
                      <a:r>
                        <a:t>Change</a:t>
                      </a:r>
                    </a:p>
                  </a:txBody>
                  <a:tcPr>
                    <a:solidFill>
                      <a:srgbClr val="0D47A1"/>
                    </a:solidFill>
                  </a:tcPr>
                </a:tc>
                <a:extLst>
                  <a:ext uri="{0D108BD9-81ED-4DB2-BD59-A6C34878D82A}">
                    <a16:rowId xmlns:a16="http://schemas.microsoft.com/office/drawing/2014/main" val="10000"/>
                  </a:ext>
                </a:extLst>
              </a:tr>
              <a:tr h="284480">
                <a:tc>
                  <a:txBody>
                    <a:bodyPr/>
                    <a:lstStyle/>
                    <a:p>
                      <a:pPr algn="ctr">
                        <a:defRPr sz="900"/>
                      </a:pPr>
                      <a:r>
                        <a:t>Daily Demand</a:t>
                      </a:r>
                    </a:p>
                  </a:txBody>
                  <a:tcPr/>
                </a:tc>
                <a:tc>
                  <a:txBody>
                    <a:bodyPr/>
                    <a:lstStyle/>
                    <a:p>
                      <a:pPr algn="ctr">
                        <a:defRPr sz="900"/>
                      </a:pPr>
                      <a:r>
                        <a:t>31,172</a:t>
                      </a:r>
                    </a:p>
                  </a:txBody>
                  <a:tcPr/>
                </a:tc>
                <a:tc>
                  <a:txBody>
                    <a:bodyPr/>
                    <a:lstStyle/>
                    <a:p>
                      <a:pPr algn="ctr">
                        <a:defRPr sz="900"/>
                      </a:pPr>
                      <a:r>
                        <a:t>31,566</a:t>
                      </a:r>
                    </a:p>
                  </a:txBody>
                  <a:tcPr/>
                </a:tc>
                <a:tc>
                  <a:txBody>
                    <a:bodyPr/>
                    <a:lstStyle/>
                    <a:p>
                      <a:pPr algn="ctr">
                        <a:defRPr sz="900">
                          <a:solidFill>
                            <a:srgbClr val="388E3C"/>
                          </a:solidFill>
                        </a:defRPr>
                      </a:pPr>
                      <a:r>
                        <a:t>+1.3%</a:t>
                      </a:r>
                    </a:p>
                  </a:txBody>
                  <a:tcPr/>
                </a:tc>
                <a:extLst>
                  <a:ext uri="{0D108BD9-81ED-4DB2-BD59-A6C34878D82A}">
                    <a16:rowId xmlns:a16="http://schemas.microsoft.com/office/drawing/2014/main" val="10001"/>
                  </a:ext>
                </a:extLst>
              </a:tr>
              <a:tr h="284480">
                <a:tc>
                  <a:txBody>
                    <a:bodyPr/>
                    <a:lstStyle/>
                    <a:p>
                      <a:pPr algn="ctr">
                        <a:defRPr sz="900"/>
                      </a:pPr>
                      <a:r>
                        <a:t>Express Share</a:t>
                      </a:r>
                    </a:p>
                  </a:txBody>
                  <a:tcPr/>
                </a:tc>
                <a:tc>
                  <a:txBody>
                    <a:bodyPr/>
                    <a:lstStyle/>
                    <a:p>
                      <a:pPr algn="ctr">
                        <a:defRPr sz="900"/>
                      </a:pPr>
                      <a:r>
                        <a:t>24.2%</a:t>
                      </a:r>
                    </a:p>
                  </a:txBody>
                  <a:tcPr/>
                </a:tc>
                <a:tc>
                  <a:txBody>
                    <a:bodyPr/>
                    <a:lstStyle/>
                    <a:p>
                      <a:pPr algn="ctr">
                        <a:defRPr sz="900"/>
                      </a:pPr>
                      <a:r>
                        <a:t>31.0%</a:t>
                      </a:r>
                    </a:p>
                  </a:txBody>
                  <a:tcPr/>
                </a:tc>
                <a:tc>
                  <a:txBody>
                    <a:bodyPr/>
                    <a:lstStyle/>
                    <a:p>
                      <a:pPr algn="ctr">
                        <a:defRPr sz="900">
                          <a:solidFill>
                            <a:srgbClr val="388E3C"/>
                          </a:solidFill>
                        </a:defRPr>
                      </a:pPr>
                      <a:r>
                        <a:t>+6.8pp</a:t>
                      </a:r>
                    </a:p>
                  </a:txBody>
                  <a:tcPr/>
                </a:tc>
                <a:extLst>
                  <a:ext uri="{0D108BD9-81ED-4DB2-BD59-A6C34878D82A}">
                    <a16:rowId xmlns:a16="http://schemas.microsoft.com/office/drawing/2014/main" val="10002"/>
                  </a:ext>
                </a:extLst>
              </a:tr>
              <a:tr h="284480">
                <a:tc>
                  <a:txBody>
                    <a:bodyPr/>
                    <a:lstStyle/>
                    <a:p>
                      <a:pPr algn="ctr">
                        <a:defRPr sz="900"/>
                      </a:pPr>
                      <a:r>
                        <a:t>Feeder Share</a:t>
                      </a:r>
                    </a:p>
                  </a:txBody>
                  <a:tcPr/>
                </a:tc>
                <a:tc>
                  <a:txBody>
                    <a:bodyPr/>
                    <a:lstStyle/>
                    <a:p>
                      <a:pPr algn="ctr">
                        <a:defRPr sz="900"/>
                      </a:pPr>
                      <a:r>
                        <a:t>24.4%</a:t>
                      </a:r>
                    </a:p>
                  </a:txBody>
                  <a:tcPr/>
                </a:tc>
                <a:tc>
                  <a:txBody>
                    <a:bodyPr/>
                    <a:lstStyle/>
                    <a:p>
                      <a:pPr algn="ctr">
                        <a:defRPr sz="900"/>
                      </a:pPr>
                      <a:r>
                        <a:t>18.5%</a:t>
                      </a:r>
                    </a:p>
                  </a:txBody>
                  <a:tcPr/>
                </a:tc>
                <a:tc>
                  <a:txBody>
                    <a:bodyPr/>
                    <a:lstStyle/>
                    <a:p>
                      <a:pPr algn="ctr">
                        <a:defRPr sz="900">
                          <a:solidFill>
                            <a:srgbClr val="D32F2F"/>
                          </a:solidFill>
                        </a:defRPr>
                      </a:pPr>
                      <a:r>
                        <a:t>-5.9pp</a:t>
                      </a:r>
                    </a:p>
                  </a:txBody>
                  <a:tcPr/>
                </a:tc>
                <a:extLst>
                  <a:ext uri="{0D108BD9-81ED-4DB2-BD59-A6C34878D82A}">
                    <a16:rowId xmlns:a16="http://schemas.microsoft.com/office/drawing/2014/main" val="10003"/>
                  </a:ext>
                </a:extLst>
              </a:tr>
              <a:tr h="284480">
                <a:tc>
                  <a:txBody>
                    <a:bodyPr/>
                    <a:lstStyle/>
                    <a:p>
                      <a:pPr algn="ctr">
                        <a:defRPr sz="900"/>
                      </a:pPr>
                      <a:r>
                        <a:t>City Share</a:t>
                      </a:r>
                    </a:p>
                  </a:txBody>
                  <a:tcPr/>
                </a:tc>
                <a:tc>
                  <a:txBody>
                    <a:bodyPr/>
                    <a:lstStyle/>
                    <a:p>
                      <a:pPr algn="ctr">
                        <a:defRPr sz="900"/>
                      </a:pPr>
                      <a:r>
                        <a:t>38.5%</a:t>
                      </a:r>
                    </a:p>
                  </a:txBody>
                  <a:tcPr/>
                </a:tc>
                <a:tc>
                  <a:txBody>
                    <a:bodyPr/>
                    <a:lstStyle/>
                    <a:p>
                      <a:pPr algn="ctr">
                        <a:defRPr sz="900"/>
                      </a:pPr>
                      <a:r>
                        <a:t>38.9%</a:t>
                      </a:r>
                    </a:p>
                  </a:txBody>
                  <a:tcPr/>
                </a:tc>
                <a:tc>
                  <a:txBody>
                    <a:bodyPr/>
                    <a:lstStyle/>
                    <a:p>
                      <a:pPr algn="ctr">
                        <a:defRPr sz="900">
                          <a:solidFill>
                            <a:srgbClr val="388E3C"/>
                          </a:solidFill>
                        </a:defRPr>
                      </a:pPr>
                      <a:r>
                        <a:t>+0.4pp</a:t>
                      </a:r>
                    </a:p>
                  </a:txBody>
                  <a:tcPr/>
                </a:tc>
                <a:extLst>
                  <a:ext uri="{0D108BD9-81ED-4DB2-BD59-A6C34878D82A}">
                    <a16:rowId xmlns:a16="http://schemas.microsoft.com/office/drawing/2014/main" val="10004"/>
                  </a:ext>
                </a:extLst>
              </a:tr>
              <a:tr h="284480">
                <a:tc>
                  <a:txBody>
                    <a:bodyPr/>
                    <a:lstStyle/>
                    <a:p>
                      <a:pPr algn="ctr">
                        <a:defRPr sz="900"/>
                      </a:pPr>
                      <a:r>
                        <a:t>Congestion</a:t>
                      </a:r>
                    </a:p>
                  </a:txBody>
                  <a:tcPr/>
                </a:tc>
                <a:tc>
                  <a:txBody>
                    <a:bodyPr/>
                    <a:lstStyle/>
                    <a:p>
                      <a:pPr algn="ctr">
                        <a:defRPr sz="900"/>
                      </a:pPr>
                      <a:r>
                        <a:t>2.78</a:t>
                      </a:r>
                    </a:p>
                  </a:txBody>
                  <a:tcPr/>
                </a:tc>
                <a:tc>
                  <a:txBody>
                    <a:bodyPr/>
                    <a:lstStyle/>
                    <a:p>
                      <a:pPr algn="ctr">
                        <a:defRPr sz="900"/>
                      </a:pPr>
                      <a:r>
                        <a:t>3.09</a:t>
                      </a:r>
                    </a:p>
                  </a:txBody>
                  <a:tcPr/>
                </a:tc>
                <a:tc>
                  <a:txBody>
                    <a:bodyPr/>
                    <a:lstStyle/>
                    <a:p>
                      <a:pPr algn="ctr">
                        <a:defRPr sz="900">
                          <a:solidFill>
                            <a:srgbClr val="388E3C"/>
                          </a:solidFill>
                        </a:defRPr>
                      </a:pPr>
                      <a:r>
                        <a:t>+10.9%</a:t>
                      </a:r>
                    </a:p>
                  </a:txBody>
                  <a:tcPr/>
                </a:tc>
                <a:extLst>
                  <a:ext uri="{0D108BD9-81ED-4DB2-BD59-A6C34878D82A}">
                    <a16:rowId xmlns:a16="http://schemas.microsoft.com/office/drawing/2014/main" val="10005"/>
                  </a:ext>
                </a:extLst>
              </a:tr>
              <a:tr h="284480">
                <a:tc>
                  <a:txBody>
                    <a:bodyPr/>
                    <a:lstStyle/>
                    <a:p>
                      <a:pPr algn="ctr">
                        <a:defRPr sz="900"/>
                      </a:pPr>
                      <a:r>
                        <a:t>Bus Speed</a:t>
                      </a:r>
                    </a:p>
                  </a:txBody>
                  <a:tcPr/>
                </a:tc>
                <a:tc>
                  <a:txBody>
                    <a:bodyPr/>
                    <a:lstStyle/>
                    <a:p>
                      <a:pPr algn="ctr">
                        <a:defRPr sz="900"/>
                      </a:pPr>
                      <a:r>
                        <a:t>31.1 km/h</a:t>
                      </a:r>
                    </a:p>
                  </a:txBody>
                  <a:tcPr/>
                </a:tc>
                <a:tc>
                  <a:txBody>
                    <a:bodyPr/>
                    <a:lstStyle/>
                    <a:p>
                      <a:pPr algn="ctr">
                        <a:defRPr sz="900"/>
                      </a:pPr>
                      <a:r>
                        <a:t>29.2 km/h</a:t>
                      </a:r>
                    </a:p>
                  </a:txBody>
                  <a:tcPr/>
                </a:tc>
                <a:tc>
                  <a:txBody>
                    <a:bodyPr/>
                    <a:lstStyle/>
                    <a:p>
                      <a:pPr algn="ctr">
                        <a:defRPr sz="900">
                          <a:solidFill>
                            <a:srgbClr val="D32F2F"/>
                          </a:solidFill>
                        </a:defRPr>
                      </a:pPr>
                      <a:r>
                        <a:t>-6.3%</a:t>
                      </a:r>
                    </a:p>
                  </a:txBody>
                  <a:tcPr/>
                </a:tc>
                <a:extLst>
                  <a:ext uri="{0D108BD9-81ED-4DB2-BD59-A6C34878D82A}">
                    <a16:rowId xmlns:a16="http://schemas.microsoft.com/office/drawing/2014/main" val="10006"/>
                  </a:ext>
                </a:extLst>
              </a:tr>
              <a:tr h="284480">
                <a:tc>
                  <a:txBody>
                    <a:bodyPr/>
                    <a:lstStyle/>
                    <a:p>
                      <a:pPr algn="ctr">
                        <a:defRPr sz="900"/>
                      </a:pPr>
                      <a:r>
                        <a:t>Cong. Elasticity</a:t>
                      </a:r>
                    </a:p>
                  </a:txBody>
                  <a:tcPr/>
                </a:tc>
                <a:tc>
                  <a:txBody>
                    <a:bodyPr/>
                    <a:lstStyle/>
                    <a:p>
                      <a:pPr algn="ctr">
                        <a:defRPr sz="900">
                          <a:solidFill>
                            <a:srgbClr val="388E3C"/>
                          </a:solidFill>
                        </a:defRPr>
                      </a:pPr>
                      <a:r>
                        <a:t>+720 pax/lvl</a:t>
                      </a:r>
                    </a:p>
                  </a:txBody>
                  <a:tcPr/>
                </a:tc>
                <a:tc>
                  <a:txBody>
                    <a:bodyPr/>
                    <a:lstStyle/>
                    <a:p>
                      <a:pPr algn="ctr">
                        <a:defRPr sz="900">
                          <a:solidFill>
                            <a:srgbClr val="388E3C"/>
                          </a:solidFill>
                        </a:defRPr>
                      </a:pPr>
                      <a:r>
                        <a:t>+1,447 pax/lvl</a:t>
                      </a:r>
                    </a:p>
                  </a:txBody>
                  <a:tcPr/>
                </a:tc>
                <a:tc>
                  <a:txBody>
                    <a:bodyPr/>
                    <a:lstStyle/>
                    <a:p>
                      <a:pPr algn="ctr">
                        <a:defRPr sz="900">
                          <a:solidFill>
                            <a:srgbClr val="388E3C"/>
                          </a:solidFill>
                        </a:defRPr>
                      </a:pPr>
                      <a:r>
                        <a:t>+101%</a:t>
                      </a:r>
                    </a:p>
                  </a:txBody>
                  <a:tcPr/>
                </a:tc>
                <a:extLst>
                  <a:ext uri="{0D108BD9-81ED-4DB2-BD59-A6C34878D82A}">
                    <a16:rowId xmlns:a16="http://schemas.microsoft.com/office/drawing/2014/main" val="10007"/>
                  </a:ext>
                </a:extLst>
              </a:tr>
              <a:tr h="284480">
                <a:tc>
                  <a:txBody>
                    <a:bodyPr/>
                    <a:lstStyle/>
                    <a:p>
                      <a:pPr algn="ctr">
                        <a:defRPr sz="900"/>
                      </a:pPr>
                      <a:r>
                        <a:t>Pax/km (network)</a:t>
                      </a:r>
                    </a:p>
                  </a:txBody>
                  <a:tcPr/>
                </a:tc>
                <a:tc>
                  <a:txBody>
                    <a:bodyPr/>
                    <a:lstStyle/>
                    <a:p>
                      <a:pPr algn="ctr">
                        <a:defRPr sz="900"/>
                      </a:pPr>
                      <a:r>
                        <a:t>144.0</a:t>
                      </a:r>
                    </a:p>
                  </a:txBody>
                  <a:tcPr/>
                </a:tc>
                <a:tc>
                  <a:txBody>
                    <a:bodyPr/>
                    <a:lstStyle/>
                    <a:p>
                      <a:pPr algn="ctr">
                        <a:defRPr sz="900"/>
                      </a:pPr>
                      <a:r>
                        <a:t>146.1</a:t>
                      </a:r>
                    </a:p>
                  </a:txBody>
                  <a:tcPr/>
                </a:tc>
                <a:tc>
                  <a:txBody>
                    <a:bodyPr/>
                    <a:lstStyle/>
                    <a:p>
                      <a:pPr algn="ctr">
                        <a:defRPr sz="900">
                          <a:solidFill>
                            <a:srgbClr val="388E3C"/>
                          </a:solidFill>
                        </a:defRPr>
                      </a:pPr>
                      <a:r>
                        <a:t>+1.5%</a:t>
                      </a:r>
                    </a:p>
                  </a:txBody>
                  <a:tcPr/>
                </a:tc>
                <a:extLst>
                  <a:ext uri="{0D108BD9-81ED-4DB2-BD59-A6C34878D82A}">
                    <a16:rowId xmlns:a16="http://schemas.microsoft.com/office/drawing/2014/main" val="10008"/>
                  </a:ext>
                </a:extLst>
              </a:tr>
            </a:tbl>
          </a:graphicData>
        </a:graphic>
      </p:graphicFrame>
      <p:graphicFrame>
        <p:nvGraphicFramePr>
          <p:cNvPr id="5" name="Table 4"/>
          <p:cNvGraphicFramePr>
            <a:graphicFrameLocks noGrp="1"/>
          </p:cNvGraphicFramePr>
          <p:nvPr/>
        </p:nvGraphicFramePr>
        <p:xfrm>
          <a:off x="6400800" y="4023360"/>
          <a:ext cx="5486400" cy="1645920"/>
        </p:xfrm>
        <a:graphic>
          <a:graphicData uri="http://schemas.openxmlformats.org/drawingml/2006/table">
            <a:tbl>
              <a:tblPr firstRow="1" bandRow="1">
                <a:tableStyleId>{5C22544A-7EE6-4342-B048-85BDC9FD1C3A}</a:tableStyleId>
              </a:tblPr>
              <a:tblGrid>
                <a:gridCol w="1097280">
                  <a:extLst>
                    <a:ext uri="{9D8B030D-6E8A-4147-A177-3AD203B41FA5}">
                      <a16:colId xmlns:a16="http://schemas.microsoft.com/office/drawing/2014/main" val="20000"/>
                    </a:ext>
                  </a:extLst>
                </a:gridCol>
                <a:gridCol w="1097280">
                  <a:extLst>
                    <a:ext uri="{9D8B030D-6E8A-4147-A177-3AD203B41FA5}">
                      <a16:colId xmlns:a16="http://schemas.microsoft.com/office/drawing/2014/main" val="20001"/>
                    </a:ext>
                  </a:extLst>
                </a:gridCol>
                <a:gridCol w="1097280">
                  <a:extLst>
                    <a:ext uri="{9D8B030D-6E8A-4147-A177-3AD203B41FA5}">
                      <a16:colId xmlns:a16="http://schemas.microsoft.com/office/drawing/2014/main" val="20002"/>
                    </a:ext>
                  </a:extLst>
                </a:gridCol>
                <a:gridCol w="1097280">
                  <a:extLst>
                    <a:ext uri="{9D8B030D-6E8A-4147-A177-3AD203B41FA5}">
                      <a16:colId xmlns:a16="http://schemas.microsoft.com/office/drawing/2014/main" val="20003"/>
                    </a:ext>
                  </a:extLst>
                </a:gridCol>
                <a:gridCol w="1097280">
                  <a:extLst>
                    <a:ext uri="{9D8B030D-6E8A-4147-A177-3AD203B41FA5}">
                      <a16:colId xmlns:a16="http://schemas.microsoft.com/office/drawing/2014/main" val="20004"/>
                    </a:ext>
                  </a:extLst>
                </a:gridCol>
              </a:tblGrid>
              <a:tr h="274320">
                <a:tc>
                  <a:txBody>
                    <a:bodyPr/>
                    <a:lstStyle/>
                    <a:p>
                      <a:pPr algn="ctr">
                        <a:defRPr sz="1000" b="1">
                          <a:solidFill>
                            <a:srgbClr val="FFFFFF"/>
                          </a:solidFill>
                        </a:defRPr>
                      </a:pPr>
                      <a:r>
                        <a:t>Route</a:t>
                      </a:r>
                    </a:p>
                  </a:txBody>
                  <a:tcPr>
                    <a:solidFill>
                      <a:srgbClr val="0D47A1"/>
                    </a:solidFill>
                  </a:tcPr>
                </a:tc>
                <a:tc>
                  <a:txBody>
                    <a:bodyPr/>
                    <a:lstStyle/>
                    <a:p>
                      <a:pPr algn="ctr">
                        <a:defRPr sz="1000" b="1">
                          <a:solidFill>
                            <a:srgbClr val="FFFFFF"/>
                          </a:solidFill>
                        </a:defRPr>
                      </a:pPr>
                      <a:r>
                        <a:t>Pre Pax/km</a:t>
                      </a:r>
                    </a:p>
                  </a:txBody>
                  <a:tcPr>
                    <a:solidFill>
                      <a:srgbClr val="0D47A1"/>
                    </a:solidFill>
                  </a:tcPr>
                </a:tc>
                <a:tc>
                  <a:txBody>
                    <a:bodyPr/>
                    <a:lstStyle/>
                    <a:p>
                      <a:pPr algn="ctr">
                        <a:defRPr sz="1000" b="1">
                          <a:solidFill>
                            <a:srgbClr val="FFFFFF"/>
                          </a:solidFill>
                        </a:defRPr>
                      </a:pPr>
                      <a:r>
                        <a:t>Post Pax/km</a:t>
                      </a:r>
                    </a:p>
                  </a:txBody>
                  <a:tcPr>
                    <a:solidFill>
                      <a:srgbClr val="0D47A1"/>
                    </a:solidFill>
                  </a:tcPr>
                </a:tc>
                <a:tc>
                  <a:txBody>
                    <a:bodyPr/>
                    <a:lstStyle/>
                    <a:p>
                      <a:pPr algn="ctr">
                        <a:defRPr sz="1000" b="1">
                          <a:solidFill>
                            <a:srgbClr val="FFFFFF"/>
                          </a:solidFill>
                        </a:defRPr>
                      </a:pPr>
                      <a:r>
                        <a:t>Change</a:t>
                      </a:r>
                    </a:p>
                  </a:txBody>
                  <a:tcPr>
                    <a:solidFill>
                      <a:srgbClr val="0D47A1"/>
                    </a:solidFill>
                  </a:tcPr>
                </a:tc>
                <a:tc>
                  <a:txBody>
                    <a:bodyPr/>
                    <a:lstStyle/>
                    <a:p>
                      <a:pPr algn="ctr">
                        <a:defRPr sz="1000" b="1">
                          <a:solidFill>
                            <a:srgbClr val="FFFFFF"/>
                          </a:solidFill>
                        </a:defRPr>
                      </a:pPr>
                      <a:r>
                        <a:t>Status</a:t>
                      </a:r>
                    </a:p>
                  </a:txBody>
                  <a:tcPr>
                    <a:solidFill>
                      <a:srgbClr val="0D47A1"/>
                    </a:solidFill>
                  </a:tcPr>
                </a:tc>
                <a:extLst>
                  <a:ext uri="{0D108BD9-81ED-4DB2-BD59-A6C34878D82A}">
                    <a16:rowId xmlns:a16="http://schemas.microsoft.com/office/drawing/2014/main" val="10000"/>
                  </a:ext>
                </a:extLst>
              </a:tr>
              <a:tr h="274320">
                <a:tc>
                  <a:txBody>
                    <a:bodyPr/>
                    <a:lstStyle/>
                    <a:p>
                      <a:pPr algn="ctr">
                        <a:defRPr sz="900"/>
                      </a:pPr>
                      <a:r>
                        <a:t>X28 (Exp)</a:t>
                      </a:r>
                    </a:p>
                  </a:txBody>
                  <a:tcPr/>
                </a:tc>
                <a:tc>
                  <a:txBody>
                    <a:bodyPr/>
                    <a:lstStyle/>
                    <a:p>
                      <a:pPr algn="ctr">
                        <a:defRPr sz="900"/>
                      </a:pPr>
                      <a:r>
                        <a:t>207</a:t>
                      </a:r>
                    </a:p>
                  </a:txBody>
                  <a:tcPr/>
                </a:tc>
                <a:tc>
                  <a:txBody>
                    <a:bodyPr/>
                    <a:lstStyle/>
                    <a:p>
                      <a:pPr algn="ctr">
                        <a:defRPr sz="900"/>
                      </a:pPr>
                      <a:r>
                        <a:t>267</a:t>
                      </a:r>
                    </a:p>
                  </a:txBody>
                  <a:tcPr/>
                </a:tc>
                <a:tc>
                  <a:txBody>
                    <a:bodyPr/>
                    <a:lstStyle/>
                    <a:p>
                      <a:pPr algn="ctr">
                        <a:defRPr sz="900">
                          <a:solidFill>
                            <a:srgbClr val="388E3C"/>
                          </a:solidFill>
                        </a:defRPr>
                      </a:pPr>
                      <a:r>
                        <a:t>+28.9%</a:t>
                      </a:r>
                    </a:p>
                  </a:txBody>
                  <a:tcPr/>
                </a:tc>
                <a:tc>
                  <a:txBody>
                    <a:bodyPr/>
                    <a:lstStyle/>
                    <a:p>
                      <a:pPr algn="ctr">
                        <a:defRPr sz="900"/>
                      </a:pPr>
                      <a:r>
                        <a:t>🔴 CRITICAL</a:t>
                      </a:r>
                    </a:p>
                  </a:txBody>
                  <a:tcPr/>
                </a:tc>
                <a:extLst>
                  <a:ext uri="{0D108BD9-81ED-4DB2-BD59-A6C34878D82A}">
                    <a16:rowId xmlns:a16="http://schemas.microsoft.com/office/drawing/2014/main" val="10001"/>
                  </a:ext>
                </a:extLst>
              </a:tr>
              <a:tr h="274320">
                <a:tc>
                  <a:txBody>
                    <a:bodyPr/>
                    <a:lstStyle/>
                    <a:p>
                      <a:pPr algn="ctr">
                        <a:defRPr sz="900"/>
                      </a:pPr>
                      <a:r>
                        <a:t>X66 (Exp)</a:t>
                      </a:r>
                    </a:p>
                  </a:txBody>
                  <a:tcPr/>
                </a:tc>
                <a:tc>
                  <a:txBody>
                    <a:bodyPr/>
                    <a:lstStyle/>
                    <a:p>
                      <a:pPr algn="ctr">
                        <a:defRPr sz="900"/>
                      </a:pPr>
                      <a:r>
                        <a:t>123</a:t>
                      </a:r>
                    </a:p>
                  </a:txBody>
                  <a:tcPr/>
                </a:tc>
                <a:tc>
                  <a:txBody>
                    <a:bodyPr/>
                    <a:lstStyle/>
                    <a:p>
                      <a:pPr algn="ctr">
                        <a:defRPr sz="900"/>
                      </a:pPr>
                      <a:r>
                        <a:t>163</a:t>
                      </a:r>
                    </a:p>
                  </a:txBody>
                  <a:tcPr/>
                </a:tc>
                <a:tc>
                  <a:txBody>
                    <a:bodyPr/>
                    <a:lstStyle/>
                    <a:p>
                      <a:pPr algn="ctr">
                        <a:defRPr sz="900">
                          <a:solidFill>
                            <a:srgbClr val="388E3C"/>
                          </a:solidFill>
                        </a:defRPr>
                      </a:pPr>
                      <a:r>
                        <a:t>+32.2%</a:t>
                      </a:r>
                    </a:p>
                  </a:txBody>
                  <a:tcPr/>
                </a:tc>
                <a:tc>
                  <a:txBody>
                    <a:bodyPr/>
                    <a:lstStyle/>
                    <a:p>
                      <a:pPr algn="ctr">
                        <a:defRPr sz="900"/>
                      </a:pPr>
                      <a:r>
                        <a:t>🔴 OVERLOADED</a:t>
                      </a:r>
                    </a:p>
                  </a:txBody>
                  <a:tcPr/>
                </a:tc>
                <a:extLst>
                  <a:ext uri="{0D108BD9-81ED-4DB2-BD59-A6C34878D82A}">
                    <a16:rowId xmlns:a16="http://schemas.microsoft.com/office/drawing/2014/main" val="10002"/>
                  </a:ext>
                </a:extLst>
              </a:tr>
              <a:tr h="274320">
                <a:tc>
                  <a:txBody>
                    <a:bodyPr/>
                    <a:lstStyle/>
                    <a:p>
                      <a:pPr algn="ctr">
                        <a:defRPr sz="900"/>
                      </a:pPr>
                      <a:r>
                        <a:t>X11 (Exp)</a:t>
                      </a:r>
                    </a:p>
                  </a:txBody>
                  <a:tcPr/>
                </a:tc>
                <a:tc>
                  <a:txBody>
                    <a:bodyPr/>
                    <a:lstStyle/>
                    <a:p>
                      <a:pPr algn="ctr">
                        <a:defRPr sz="900"/>
                      </a:pPr>
                      <a:r>
                        <a:t>113</a:t>
                      </a:r>
                    </a:p>
                  </a:txBody>
                  <a:tcPr/>
                </a:tc>
                <a:tc>
                  <a:txBody>
                    <a:bodyPr/>
                    <a:lstStyle/>
                    <a:p>
                      <a:pPr algn="ctr">
                        <a:defRPr sz="900"/>
                      </a:pPr>
                      <a:r>
                        <a:t>145</a:t>
                      </a:r>
                    </a:p>
                  </a:txBody>
                  <a:tcPr/>
                </a:tc>
                <a:tc>
                  <a:txBody>
                    <a:bodyPr/>
                    <a:lstStyle/>
                    <a:p>
                      <a:pPr algn="ctr">
                        <a:defRPr sz="900">
                          <a:solidFill>
                            <a:srgbClr val="388E3C"/>
                          </a:solidFill>
                        </a:defRPr>
                      </a:pPr>
                      <a:r>
                        <a:t>+28.6%</a:t>
                      </a:r>
                    </a:p>
                  </a:txBody>
                  <a:tcPr/>
                </a:tc>
                <a:tc>
                  <a:txBody>
                    <a:bodyPr/>
                    <a:lstStyle/>
                    <a:p>
                      <a:pPr algn="ctr">
                        <a:defRPr sz="900"/>
                      </a:pPr>
                      <a:r>
                        <a:t>🔴 OVERLOADED</a:t>
                      </a:r>
                    </a:p>
                  </a:txBody>
                  <a:tcPr/>
                </a:tc>
                <a:extLst>
                  <a:ext uri="{0D108BD9-81ED-4DB2-BD59-A6C34878D82A}">
                    <a16:rowId xmlns:a16="http://schemas.microsoft.com/office/drawing/2014/main" val="10003"/>
                  </a:ext>
                </a:extLst>
              </a:tr>
              <a:tr h="274320">
                <a:tc>
                  <a:txBody>
                    <a:bodyPr/>
                    <a:lstStyle/>
                    <a:p>
                      <a:pPr algn="ctr">
                        <a:defRPr sz="900"/>
                      </a:pPr>
                      <a:r>
                        <a:t>F18 (Feed)</a:t>
                      </a:r>
                    </a:p>
                  </a:txBody>
                  <a:tcPr/>
                </a:tc>
                <a:tc>
                  <a:txBody>
                    <a:bodyPr/>
                    <a:lstStyle/>
                    <a:p>
                      <a:pPr algn="ctr">
                        <a:defRPr sz="900"/>
                      </a:pPr>
                      <a:r>
                        <a:t>150</a:t>
                      </a:r>
                    </a:p>
                  </a:txBody>
                  <a:tcPr/>
                </a:tc>
                <a:tc>
                  <a:txBody>
                    <a:bodyPr/>
                    <a:lstStyle/>
                    <a:p>
                      <a:pPr algn="ctr">
                        <a:defRPr sz="900"/>
                      </a:pPr>
                      <a:r>
                        <a:t>103</a:t>
                      </a:r>
                    </a:p>
                  </a:txBody>
                  <a:tcPr/>
                </a:tc>
                <a:tc>
                  <a:txBody>
                    <a:bodyPr/>
                    <a:lstStyle/>
                    <a:p>
                      <a:pPr algn="ctr">
                        <a:defRPr sz="900">
                          <a:solidFill>
                            <a:srgbClr val="D32F2F"/>
                          </a:solidFill>
                        </a:defRPr>
                      </a:pPr>
                      <a:r>
                        <a:t>-31.2%</a:t>
                      </a:r>
                    </a:p>
                  </a:txBody>
                  <a:tcPr/>
                </a:tc>
                <a:tc>
                  <a:txBody>
                    <a:bodyPr/>
                    <a:lstStyle/>
                    <a:p>
                      <a:pPr algn="ctr">
                        <a:defRPr sz="900"/>
                      </a:pPr>
                      <a:r>
                        <a:t>📉 Contracting</a:t>
                      </a:r>
                    </a:p>
                  </a:txBody>
                  <a:tcPr/>
                </a:tc>
                <a:extLst>
                  <a:ext uri="{0D108BD9-81ED-4DB2-BD59-A6C34878D82A}">
                    <a16:rowId xmlns:a16="http://schemas.microsoft.com/office/drawing/2014/main" val="10004"/>
                  </a:ext>
                </a:extLst>
              </a:tr>
              <a:tr h="274320">
                <a:tc>
                  <a:txBody>
                    <a:bodyPr/>
                    <a:lstStyle/>
                    <a:p>
                      <a:pPr algn="ctr">
                        <a:defRPr sz="900"/>
                      </a:pPr>
                      <a:r>
                        <a:t>F12 (Feed)</a:t>
                      </a:r>
                    </a:p>
                  </a:txBody>
                  <a:tcPr/>
                </a:tc>
                <a:tc>
                  <a:txBody>
                    <a:bodyPr/>
                    <a:lstStyle/>
                    <a:p>
                      <a:pPr algn="ctr">
                        <a:defRPr sz="900"/>
                      </a:pPr>
                      <a:r>
                        <a:t>88</a:t>
                      </a:r>
                    </a:p>
                  </a:txBody>
                  <a:tcPr/>
                </a:tc>
                <a:tc>
                  <a:txBody>
                    <a:bodyPr/>
                    <a:lstStyle/>
                    <a:p>
                      <a:pPr algn="ctr">
                        <a:defRPr sz="900"/>
                      </a:pPr>
                      <a:r>
                        <a:t>70</a:t>
                      </a:r>
                    </a:p>
                  </a:txBody>
                  <a:tcPr/>
                </a:tc>
                <a:tc>
                  <a:txBody>
                    <a:bodyPr/>
                    <a:lstStyle/>
                    <a:p>
                      <a:pPr algn="ctr">
                        <a:defRPr sz="900">
                          <a:solidFill>
                            <a:srgbClr val="D32F2F"/>
                          </a:solidFill>
                        </a:defRPr>
                      </a:pPr>
                      <a:r>
                        <a:t>-20.2%</a:t>
                      </a:r>
                    </a:p>
                  </a:txBody>
                  <a:tcPr/>
                </a:tc>
                <a:tc>
                  <a:txBody>
                    <a:bodyPr/>
                    <a:lstStyle/>
                    <a:p>
                      <a:pPr algn="ctr">
                        <a:defRPr sz="900"/>
                      </a:pPr>
                      <a:r>
                        <a:t>📉 At Risk</a:t>
                      </a:r>
                    </a:p>
                  </a:txBody>
                  <a:tcPr/>
                </a:tc>
                <a:extLst>
                  <a:ext uri="{0D108BD9-81ED-4DB2-BD59-A6C34878D82A}">
                    <a16:rowId xmlns:a16="http://schemas.microsoft.com/office/drawing/2014/main" val="10005"/>
                  </a:ext>
                </a:extLst>
              </a:tr>
            </a:tbl>
          </a:graphicData>
        </a:graphic>
      </p:graphicFrame>
      <p:sp>
        <p:nvSpPr>
          <p:cNvPr id="6" name="Rectangle 5"/>
          <p:cNvSpPr/>
          <p:nvPr/>
        </p:nvSpPr>
        <p:spPr>
          <a:xfrm>
            <a:off x="274320" y="5852160"/>
            <a:ext cx="11612880" cy="640080"/>
          </a:xfrm>
          <a:prstGeom prst="rect">
            <a:avLst/>
          </a:prstGeom>
          <a:solidFill>
            <a:srgbClr val="FFF9C4"/>
          </a:solidFill>
          <a:ln w="19050">
            <a:solidFill>
              <a:srgbClr val="F57C00"/>
            </a:solidFill>
          </a:ln>
        </p:spPr>
        <p:style>
          <a:lnRef idx="1">
            <a:schemeClr val="accent1"/>
          </a:lnRef>
          <a:fillRef idx="3">
            <a:schemeClr val="accent1"/>
          </a:fillRef>
          <a:effectRef idx="2">
            <a:schemeClr val="accent1"/>
          </a:effectRef>
          <a:fontRef idx="minor">
            <a:schemeClr val="lt1"/>
          </a:fontRef>
        </p:style>
        <p:txBody>
          <a:bodyPr wrap="square" lIns="137160" tIns="91440" rIns="137160" rtlCol="0" anchor="ctr"/>
          <a:lstStyle/>
          <a:p>
            <a:pPr algn="ctr">
              <a:defRPr sz="1000" i="1">
                <a:solidFill>
                  <a:srgbClr val="263238"/>
                </a:solidFill>
              </a:defRPr>
            </a:pPr>
            <a:r>
              <a:t>🔑 Total demand barely changed (+1.3%). But internal mix shifted dramatically: Express +7pp, Feeder -6pp. This is a REDISTRIBUTION, not contraction — same passengers, different routes.</a:t>
            </a:r>
          </a:p>
        </p:txBody>
      </p:sp>
      <p:sp>
        <p:nvSpPr>
          <p:cNvPr id="7" name="TextBox 6"/>
          <p:cNvSpPr txBox="1"/>
          <p:nvPr/>
        </p:nvSpPr>
        <p:spPr>
          <a:xfrm>
            <a:off x="274320" y="6537960"/>
            <a:ext cx="4572000" cy="274320"/>
          </a:xfrm>
          <a:prstGeom prst="rect">
            <a:avLst/>
          </a:prstGeom>
          <a:noFill/>
        </p:spPr>
        <p:txBody>
          <a:bodyPr wrap="square">
            <a:spAutoFit/>
          </a:bodyPr>
          <a:lstStyle/>
          <a:p>
            <a:pPr algn="l">
              <a:defRPr sz="800" b="0">
                <a:solidFill>
                  <a:srgbClr val="757575"/>
                </a:solidFill>
              </a:defRPr>
            </a:pPr>
            <a:r>
              <a:t>DECODE X 2026 | Stage 2 Structural Recalibration Brief</a:t>
            </a:r>
          </a:p>
        </p:txBody>
      </p:sp>
      <p:sp>
        <p:nvSpPr>
          <p:cNvPr id="8" name="TextBox 7"/>
          <p:cNvSpPr txBox="1"/>
          <p:nvPr/>
        </p:nvSpPr>
        <p:spPr>
          <a:xfrm>
            <a:off x="8229600" y="6537960"/>
            <a:ext cx="3657600" cy="274320"/>
          </a:xfrm>
          <a:prstGeom prst="rect">
            <a:avLst/>
          </a:prstGeom>
          <a:noFill/>
        </p:spPr>
        <p:txBody>
          <a:bodyPr wrap="square">
            <a:spAutoFit/>
          </a:bodyPr>
          <a:lstStyle/>
          <a:p>
            <a:pPr algn="r">
              <a:defRPr sz="800" b="0">
                <a:solidFill>
                  <a:srgbClr val="757575"/>
                </a:solidFill>
              </a:defRPr>
            </a:pPr>
            <a:r>
              <a:t>Slide 3 of 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Rectangle 1"/>
          <p:cNvSpPr/>
          <p:nvPr/>
        </p:nvSpPr>
        <p:spPr>
          <a:xfrm>
            <a:off x="0" y="0"/>
            <a:ext cx="12191695" cy="1005840"/>
          </a:xfrm>
          <a:prstGeom prst="rect">
            <a:avLst/>
          </a:prstGeom>
          <a:solidFill>
            <a:srgbClr val="0D47A1"/>
          </a:solidFill>
          <a:ln>
            <a:noFill/>
          </a:ln>
        </p:spPr>
        <p:style>
          <a:lnRef idx="1">
            <a:schemeClr val="accent1"/>
          </a:lnRef>
          <a:fillRef idx="3">
            <a:schemeClr val="accent1"/>
          </a:fillRef>
          <a:effectRef idx="2">
            <a:schemeClr val="accent1"/>
          </a:effectRef>
          <a:fontRef idx="minor">
            <a:schemeClr val="lt1"/>
          </a:fontRef>
        </p:style>
        <p:txBody>
          <a:bodyPr wrap="square" lIns="457200" tIns="137160" rtlCol="0" anchor="ctr"/>
          <a:lstStyle/>
          <a:p>
            <a:pPr algn="l">
              <a:defRPr sz="2800" b="1">
                <a:solidFill>
                  <a:srgbClr val="FFFFFF"/>
                </a:solidFill>
              </a:defRPr>
            </a:pPr>
            <a:r>
              <a:t>SLIDE 4: Trade-Off Identification</a:t>
            </a:r>
          </a:p>
          <a:p>
            <a:pPr>
              <a:defRPr sz="1400" i="1">
                <a:solidFill>
                  <a:srgbClr val="BBDEFB"/>
                </a:solidFill>
              </a:defRPr>
            </a:pPr>
            <a:r>
              <a:t>Budget-Neutral Reallocation vs Fleet Expansion</a:t>
            </a:r>
          </a:p>
        </p:txBody>
      </p:sp>
      <p:pic>
        <p:nvPicPr>
          <p:cNvPr id="3" name="Picture 2" descr="s2_05_fleet_revision.png"/>
          <p:cNvPicPr>
            <a:picLocks noChangeAspect="1"/>
          </p:cNvPicPr>
          <p:nvPr/>
        </p:nvPicPr>
        <p:blipFill>
          <a:blip r:embed="rId2"/>
          <a:stretch>
            <a:fillRect/>
          </a:stretch>
        </p:blipFill>
        <p:spPr>
          <a:xfrm>
            <a:off x="274320" y="1188720"/>
            <a:ext cx="5943600" cy="2971800"/>
          </a:xfrm>
          <a:prstGeom prst="rect">
            <a:avLst/>
          </a:prstGeom>
        </p:spPr>
      </p:pic>
      <p:sp>
        <p:nvSpPr>
          <p:cNvPr id="4" name="TextBox 3"/>
          <p:cNvSpPr txBox="1"/>
          <p:nvPr/>
        </p:nvSpPr>
        <p:spPr>
          <a:xfrm>
            <a:off x="6400800" y="1188720"/>
            <a:ext cx="5486400" cy="822960"/>
          </a:xfrm>
          <a:prstGeom prst="rect">
            <a:avLst/>
          </a:prstGeom>
          <a:noFill/>
        </p:spPr>
        <p:txBody>
          <a:bodyPr wrap="square">
            <a:spAutoFit/>
          </a:bodyPr>
          <a:lstStyle/>
          <a:p>
            <a:pPr>
              <a:spcAft>
                <a:spcPts val="400"/>
              </a:spcAft>
              <a:defRPr sz="1200" b="1">
                <a:solidFill>
                  <a:srgbClr val="D32F2F"/>
                </a:solidFill>
              </a:defRPr>
            </a:pPr>
            <a:r>
              <a:rPr dirty="0"/>
              <a:t>Trade-Off 1: Express Capacity vs Feeder Viability</a:t>
            </a:r>
          </a:p>
          <a:p>
            <a:pPr>
              <a:spcAft>
                <a:spcPts val="400"/>
              </a:spcAft>
              <a:defRPr sz="1000" b="0">
                <a:solidFill>
                  <a:srgbClr val="263238"/>
                </a:solidFill>
              </a:defRPr>
            </a:pPr>
            <a:r>
              <a:rPr dirty="0"/>
              <a:t>Every bus moved to Express improves 3,300 riders' experience,</a:t>
            </a:r>
          </a:p>
          <a:p>
            <a:pPr>
              <a:spcAft>
                <a:spcPts val="400"/>
              </a:spcAft>
              <a:defRPr sz="1000" b="0">
                <a:solidFill>
                  <a:srgbClr val="263238"/>
                </a:solidFill>
              </a:defRPr>
            </a:pPr>
            <a:r>
              <a:rPr dirty="0"/>
              <a:t>but degrades 1,800 Feeder riders' service.</a:t>
            </a:r>
          </a:p>
        </p:txBody>
      </p:sp>
      <p:sp>
        <p:nvSpPr>
          <p:cNvPr id="5" name="TextBox 4"/>
          <p:cNvSpPr txBox="1"/>
          <p:nvPr/>
        </p:nvSpPr>
        <p:spPr>
          <a:xfrm>
            <a:off x="6400800" y="2103120"/>
            <a:ext cx="5486400" cy="822960"/>
          </a:xfrm>
          <a:prstGeom prst="rect">
            <a:avLst/>
          </a:prstGeom>
          <a:noFill/>
        </p:spPr>
        <p:txBody>
          <a:bodyPr wrap="square">
            <a:spAutoFit/>
          </a:bodyPr>
          <a:lstStyle/>
          <a:p>
            <a:pPr>
              <a:spcAft>
                <a:spcPts val="400"/>
              </a:spcAft>
              <a:defRPr sz="1200" b="1">
                <a:solidFill>
                  <a:srgbClr val="F57C00"/>
                </a:solidFill>
              </a:defRPr>
            </a:pPr>
            <a:r>
              <a:t>Trade-Off 2: Headway vs Coverage</a:t>
            </a:r>
          </a:p>
          <a:p>
            <a:pPr>
              <a:spcAft>
                <a:spcPts val="400"/>
              </a:spcAft>
              <a:defRPr sz="1000" b="0">
                <a:solidFill>
                  <a:srgbClr val="388E3C"/>
                </a:solidFill>
              </a:defRPr>
            </a:pPr>
            <a:r>
              <a:t>X28 headway: 20→11 min (38% better)</a:t>
            </a:r>
          </a:p>
          <a:p>
            <a:pPr>
              <a:spcAft>
                <a:spcPts val="400"/>
              </a:spcAft>
              <a:defRPr sz="1000" b="0">
                <a:solidFill>
                  <a:srgbClr val="D32F2F"/>
                </a:solidFill>
              </a:defRPr>
            </a:pPr>
            <a:r>
              <a:t>But C04: 20→35 min, F12: 20→44 min (barely viable)</a:t>
            </a:r>
          </a:p>
        </p:txBody>
      </p:sp>
      <p:sp>
        <p:nvSpPr>
          <p:cNvPr id="6" name="TextBox 5"/>
          <p:cNvSpPr txBox="1"/>
          <p:nvPr/>
        </p:nvSpPr>
        <p:spPr>
          <a:xfrm>
            <a:off x="6400800" y="3017520"/>
            <a:ext cx="5486400" cy="457200"/>
          </a:xfrm>
          <a:prstGeom prst="rect">
            <a:avLst/>
          </a:prstGeom>
          <a:noFill/>
        </p:spPr>
        <p:txBody>
          <a:bodyPr wrap="square">
            <a:spAutoFit/>
          </a:bodyPr>
          <a:lstStyle/>
          <a:p>
            <a:pPr>
              <a:spcAft>
                <a:spcPts val="400"/>
              </a:spcAft>
              <a:defRPr sz="1200" b="1">
                <a:solidFill>
                  <a:srgbClr val="0D47A1"/>
                </a:solidFill>
              </a:defRPr>
            </a:pPr>
            <a:r>
              <a:t>Trade-Off 3: Speed vs Sustainability</a:t>
            </a:r>
          </a:p>
        </p:txBody>
      </p:sp>
      <p:graphicFrame>
        <p:nvGraphicFramePr>
          <p:cNvPr id="7" name="Table 6"/>
          <p:cNvGraphicFramePr>
            <a:graphicFrameLocks noGrp="1"/>
          </p:cNvGraphicFramePr>
          <p:nvPr/>
        </p:nvGraphicFramePr>
        <p:xfrm>
          <a:off x="6400800" y="3566160"/>
          <a:ext cx="5486400" cy="137160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tblGrid>
              <a:tr h="342900">
                <a:tc>
                  <a:txBody>
                    <a:bodyPr/>
                    <a:lstStyle/>
                    <a:p>
                      <a:pPr algn="ctr">
                        <a:defRPr sz="1000" b="1">
                          <a:solidFill>
                            <a:srgbClr val="FFFFFF"/>
                          </a:solidFill>
                        </a:defRPr>
                      </a:pPr>
                      <a:r>
                        <a:t>Option</a:t>
                      </a:r>
                    </a:p>
                  </a:txBody>
                  <a:tcPr>
                    <a:solidFill>
                      <a:srgbClr val="0D47A1"/>
                    </a:solidFill>
                  </a:tcPr>
                </a:tc>
                <a:tc>
                  <a:txBody>
                    <a:bodyPr/>
                    <a:lstStyle/>
                    <a:p>
                      <a:pPr algn="ctr">
                        <a:defRPr sz="1000" b="1">
                          <a:solidFill>
                            <a:srgbClr val="FFFFFF"/>
                          </a:solidFill>
                        </a:defRPr>
                      </a:pPr>
                      <a:r>
                        <a:t>Speed</a:t>
                      </a:r>
                    </a:p>
                  </a:txBody>
                  <a:tcPr>
                    <a:solidFill>
                      <a:srgbClr val="0D47A1"/>
                    </a:solidFill>
                  </a:tcPr>
                </a:tc>
                <a:tc>
                  <a:txBody>
                    <a:bodyPr/>
                    <a:lstStyle/>
                    <a:p>
                      <a:pPr algn="ctr">
                        <a:defRPr sz="1000" b="1">
                          <a:solidFill>
                            <a:srgbClr val="FFFFFF"/>
                          </a:solidFill>
                        </a:defRPr>
                      </a:pPr>
                      <a:r>
                        <a:t>Cost</a:t>
                      </a:r>
                    </a:p>
                  </a:txBody>
                  <a:tcPr>
                    <a:solidFill>
                      <a:srgbClr val="0D47A1"/>
                    </a:solidFill>
                  </a:tcPr>
                </a:tc>
                <a:tc>
                  <a:txBody>
                    <a:bodyPr/>
                    <a:lstStyle/>
                    <a:p>
                      <a:pPr algn="ctr">
                        <a:defRPr sz="1000" b="1">
                          <a:solidFill>
                            <a:srgbClr val="FFFFFF"/>
                          </a:solidFill>
                        </a:defRPr>
                      </a:pPr>
                      <a:r>
                        <a:t>Duration</a:t>
                      </a:r>
                    </a:p>
                  </a:txBody>
                  <a:tcPr>
                    <a:solidFill>
                      <a:srgbClr val="0D47A1"/>
                    </a:solidFill>
                  </a:tcPr>
                </a:tc>
                <a:extLst>
                  <a:ext uri="{0D108BD9-81ED-4DB2-BD59-A6C34878D82A}">
                    <a16:rowId xmlns:a16="http://schemas.microsoft.com/office/drawing/2014/main" val="10000"/>
                  </a:ext>
                </a:extLst>
              </a:tr>
              <a:tr h="342900">
                <a:tc>
                  <a:txBody>
                    <a:bodyPr/>
                    <a:lstStyle/>
                    <a:p>
                      <a:pPr algn="ctr">
                        <a:defRPr sz="900"/>
                      </a:pPr>
                      <a:r>
                        <a:t>Reallocate only</a:t>
                      </a:r>
                    </a:p>
                  </a:txBody>
                  <a:tcPr/>
                </a:tc>
                <a:tc>
                  <a:txBody>
                    <a:bodyPr/>
                    <a:lstStyle/>
                    <a:p>
                      <a:pPr algn="ctr">
                        <a:defRPr sz="900"/>
                      </a:pPr>
                      <a:r>
                        <a:t>Immediate</a:t>
                      </a:r>
                    </a:p>
                  </a:txBody>
                  <a:tcPr/>
                </a:tc>
                <a:tc>
                  <a:txBody>
                    <a:bodyPr/>
                    <a:lstStyle/>
                    <a:p>
                      <a:pPr algn="ctr">
                        <a:defRPr sz="900"/>
                      </a:pPr>
                      <a:r>
                        <a:t>₹0</a:t>
                      </a:r>
                    </a:p>
                  </a:txBody>
                  <a:tcPr/>
                </a:tc>
                <a:tc>
                  <a:txBody>
                    <a:bodyPr/>
                    <a:lstStyle/>
                    <a:p>
                      <a:pPr algn="ctr">
                        <a:defRPr sz="900"/>
                      </a:pPr>
                      <a:r>
                        <a:t>60-90 days</a:t>
                      </a:r>
                    </a:p>
                  </a:txBody>
                  <a:tcPr/>
                </a:tc>
                <a:extLst>
                  <a:ext uri="{0D108BD9-81ED-4DB2-BD59-A6C34878D82A}">
                    <a16:rowId xmlns:a16="http://schemas.microsoft.com/office/drawing/2014/main" val="10001"/>
                  </a:ext>
                </a:extLst>
              </a:tr>
              <a:tr h="342900">
                <a:tc>
                  <a:txBody>
                    <a:bodyPr/>
                    <a:lstStyle/>
                    <a:p>
                      <a:pPr algn="ctr">
                        <a:defRPr sz="900"/>
                      </a:pPr>
                      <a:r>
                        <a:t>Procure 8-10 buses</a:t>
                      </a:r>
                    </a:p>
                  </a:txBody>
                  <a:tcPr/>
                </a:tc>
                <a:tc>
                  <a:txBody>
                    <a:bodyPr/>
                    <a:lstStyle/>
                    <a:p>
                      <a:pPr algn="ctr">
                        <a:defRPr sz="900"/>
                      </a:pPr>
                      <a:r>
                        <a:t>60-90 days</a:t>
                      </a:r>
                    </a:p>
                  </a:txBody>
                  <a:tcPr/>
                </a:tc>
                <a:tc>
                  <a:txBody>
                    <a:bodyPr/>
                    <a:lstStyle/>
                    <a:p>
                      <a:pPr algn="ctr">
                        <a:defRPr sz="900"/>
                      </a:pPr>
                      <a:r>
                        <a:t>₹16-20 Cr</a:t>
                      </a:r>
                    </a:p>
                  </a:txBody>
                  <a:tcPr/>
                </a:tc>
                <a:tc>
                  <a:txBody>
                    <a:bodyPr/>
                    <a:lstStyle/>
                    <a:p>
                      <a:pPr algn="ctr">
                        <a:defRPr sz="900"/>
                      </a:pPr>
                      <a:r>
                        <a:t>12-18 months</a:t>
                      </a:r>
                    </a:p>
                  </a:txBody>
                  <a:tcPr/>
                </a:tc>
                <a:extLst>
                  <a:ext uri="{0D108BD9-81ED-4DB2-BD59-A6C34878D82A}">
                    <a16:rowId xmlns:a16="http://schemas.microsoft.com/office/drawing/2014/main" val="10002"/>
                  </a:ext>
                </a:extLst>
              </a:tr>
              <a:tr h="342900">
                <a:tc>
                  <a:txBody>
                    <a:bodyPr/>
                    <a:lstStyle/>
                    <a:p>
                      <a:pPr algn="ctr">
                        <a:defRPr sz="900"/>
                      </a:pPr>
                      <a:r>
                        <a:t>Hybrid (recommended)</a:t>
                      </a:r>
                    </a:p>
                  </a:txBody>
                  <a:tcPr/>
                </a:tc>
                <a:tc>
                  <a:txBody>
                    <a:bodyPr/>
                    <a:lstStyle/>
                    <a:p>
                      <a:pPr algn="ctr">
                        <a:defRPr sz="900"/>
                      </a:pPr>
                      <a:r>
                        <a:t>Both</a:t>
                      </a:r>
                    </a:p>
                  </a:txBody>
                  <a:tcPr/>
                </a:tc>
                <a:tc>
                  <a:txBody>
                    <a:bodyPr/>
                    <a:lstStyle/>
                    <a:p>
                      <a:pPr algn="ctr">
                        <a:defRPr sz="900"/>
                      </a:pPr>
                      <a:r>
                        <a:t>₹16-20 Cr</a:t>
                      </a:r>
                    </a:p>
                  </a:txBody>
                  <a:tcPr/>
                </a:tc>
                <a:tc>
                  <a:txBody>
                    <a:bodyPr/>
                    <a:lstStyle/>
                    <a:p>
                      <a:pPr algn="ctr">
                        <a:defRPr sz="900"/>
                      </a:pPr>
                      <a:r>
                        <a:t>Best of both</a:t>
                      </a:r>
                    </a:p>
                  </a:txBody>
                  <a:tcPr/>
                </a:tc>
                <a:extLst>
                  <a:ext uri="{0D108BD9-81ED-4DB2-BD59-A6C34878D82A}">
                    <a16:rowId xmlns:a16="http://schemas.microsoft.com/office/drawing/2014/main" val="10003"/>
                  </a:ext>
                </a:extLst>
              </a:tr>
            </a:tbl>
          </a:graphicData>
        </a:graphic>
      </p:graphicFrame>
      <p:sp>
        <p:nvSpPr>
          <p:cNvPr id="8" name="Rectangle 7"/>
          <p:cNvSpPr/>
          <p:nvPr/>
        </p:nvSpPr>
        <p:spPr>
          <a:xfrm>
            <a:off x="274320" y="5212080"/>
            <a:ext cx="11612880" cy="731520"/>
          </a:xfrm>
          <a:prstGeom prst="rect">
            <a:avLst/>
          </a:prstGeom>
          <a:solidFill>
            <a:srgbClr val="FFF9C4"/>
          </a:solidFill>
          <a:ln w="19050">
            <a:solidFill>
              <a:srgbClr val="F57C00"/>
            </a:solidFill>
          </a:ln>
        </p:spPr>
        <p:style>
          <a:lnRef idx="1">
            <a:schemeClr val="accent1"/>
          </a:lnRef>
          <a:fillRef idx="3">
            <a:schemeClr val="accent1"/>
          </a:fillRef>
          <a:effectRef idx="2">
            <a:schemeClr val="accent1"/>
          </a:effectRef>
          <a:fontRef idx="minor">
            <a:schemeClr val="lt1"/>
          </a:fontRef>
        </p:style>
        <p:txBody>
          <a:bodyPr wrap="square" lIns="137160" tIns="91440" rIns="137160" rtlCol="0" anchor="ctr"/>
          <a:lstStyle/>
          <a:p>
            <a:pPr algn="ctr">
              <a:defRPr sz="1000" i="1">
                <a:solidFill>
                  <a:srgbClr val="263238"/>
                </a:solidFill>
              </a:defRPr>
            </a:pPr>
            <a:r>
              <a:t>⚠️ RECOMMENDATION: Hybrid approach — reallocate 11 buses immediately as a bridge measure, while initiating procurement of 8-10 new buses to reach Express corridors by November 2025 (Winter Peak).</a:t>
            </a:r>
          </a:p>
        </p:txBody>
      </p:sp>
      <p:graphicFrame>
        <p:nvGraphicFramePr>
          <p:cNvPr id="9" name="Table 8"/>
          <p:cNvGraphicFramePr>
            <a:graphicFrameLocks noGrp="1"/>
          </p:cNvGraphicFramePr>
          <p:nvPr/>
        </p:nvGraphicFramePr>
        <p:xfrm>
          <a:off x="274320" y="6035040"/>
          <a:ext cx="11612880" cy="731520"/>
        </p:xfrm>
        <a:graphic>
          <a:graphicData uri="http://schemas.openxmlformats.org/drawingml/2006/table">
            <a:tbl>
              <a:tblPr firstRow="1" bandRow="1">
                <a:tableStyleId>{5C22544A-7EE6-4342-B048-85BDC9FD1C3A}</a:tableStyleId>
              </a:tblPr>
              <a:tblGrid>
                <a:gridCol w="967740">
                  <a:extLst>
                    <a:ext uri="{9D8B030D-6E8A-4147-A177-3AD203B41FA5}">
                      <a16:colId xmlns:a16="http://schemas.microsoft.com/office/drawing/2014/main" val="20000"/>
                    </a:ext>
                  </a:extLst>
                </a:gridCol>
                <a:gridCol w="967740">
                  <a:extLst>
                    <a:ext uri="{9D8B030D-6E8A-4147-A177-3AD203B41FA5}">
                      <a16:colId xmlns:a16="http://schemas.microsoft.com/office/drawing/2014/main" val="20001"/>
                    </a:ext>
                  </a:extLst>
                </a:gridCol>
                <a:gridCol w="967740">
                  <a:extLst>
                    <a:ext uri="{9D8B030D-6E8A-4147-A177-3AD203B41FA5}">
                      <a16:colId xmlns:a16="http://schemas.microsoft.com/office/drawing/2014/main" val="20002"/>
                    </a:ext>
                  </a:extLst>
                </a:gridCol>
                <a:gridCol w="967740">
                  <a:extLst>
                    <a:ext uri="{9D8B030D-6E8A-4147-A177-3AD203B41FA5}">
                      <a16:colId xmlns:a16="http://schemas.microsoft.com/office/drawing/2014/main" val="20003"/>
                    </a:ext>
                  </a:extLst>
                </a:gridCol>
                <a:gridCol w="967740">
                  <a:extLst>
                    <a:ext uri="{9D8B030D-6E8A-4147-A177-3AD203B41FA5}">
                      <a16:colId xmlns:a16="http://schemas.microsoft.com/office/drawing/2014/main" val="20004"/>
                    </a:ext>
                  </a:extLst>
                </a:gridCol>
                <a:gridCol w="967740">
                  <a:extLst>
                    <a:ext uri="{9D8B030D-6E8A-4147-A177-3AD203B41FA5}">
                      <a16:colId xmlns:a16="http://schemas.microsoft.com/office/drawing/2014/main" val="20005"/>
                    </a:ext>
                  </a:extLst>
                </a:gridCol>
                <a:gridCol w="967740">
                  <a:extLst>
                    <a:ext uri="{9D8B030D-6E8A-4147-A177-3AD203B41FA5}">
                      <a16:colId xmlns:a16="http://schemas.microsoft.com/office/drawing/2014/main" val="20006"/>
                    </a:ext>
                  </a:extLst>
                </a:gridCol>
                <a:gridCol w="967740">
                  <a:extLst>
                    <a:ext uri="{9D8B030D-6E8A-4147-A177-3AD203B41FA5}">
                      <a16:colId xmlns:a16="http://schemas.microsoft.com/office/drawing/2014/main" val="20007"/>
                    </a:ext>
                  </a:extLst>
                </a:gridCol>
                <a:gridCol w="967740">
                  <a:extLst>
                    <a:ext uri="{9D8B030D-6E8A-4147-A177-3AD203B41FA5}">
                      <a16:colId xmlns:a16="http://schemas.microsoft.com/office/drawing/2014/main" val="20008"/>
                    </a:ext>
                  </a:extLst>
                </a:gridCol>
                <a:gridCol w="967740">
                  <a:extLst>
                    <a:ext uri="{9D8B030D-6E8A-4147-A177-3AD203B41FA5}">
                      <a16:colId xmlns:a16="http://schemas.microsoft.com/office/drawing/2014/main" val="20009"/>
                    </a:ext>
                  </a:extLst>
                </a:gridCol>
                <a:gridCol w="967740">
                  <a:extLst>
                    <a:ext uri="{9D8B030D-6E8A-4147-A177-3AD203B41FA5}">
                      <a16:colId xmlns:a16="http://schemas.microsoft.com/office/drawing/2014/main" val="20010"/>
                    </a:ext>
                  </a:extLst>
                </a:gridCol>
                <a:gridCol w="967740">
                  <a:extLst>
                    <a:ext uri="{9D8B030D-6E8A-4147-A177-3AD203B41FA5}">
                      <a16:colId xmlns:a16="http://schemas.microsoft.com/office/drawing/2014/main" val="20011"/>
                    </a:ext>
                  </a:extLst>
                </a:gridCol>
              </a:tblGrid>
              <a:tr h="365760">
                <a:tc>
                  <a:txBody>
                    <a:bodyPr/>
                    <a:lstStyle/>
                    <a:p>
                      <a:pPr algn="ctr">
                        <a:defRPr sz="1000" b="1">
                          <a:solidFill>
                            <a:srgbClr val="FFFFFF"/>
                          </a:solidFill>
                        </a:defRPr>
                      </a:pPr>
                      <a:r>
                        <a:t>X28</a:t>
                      </a:r>
                    </a:p>
                  </a:txBody>
                  <a:tcPr>
                    <a:solidFill>
                      <a:srgbClr val="0D47A1"/>
                    </a:solidFill>
                  </a:tcPr>
                </a:tc>
                <a:tc>
                  <a:txBody>
                    <a:bodyPr/>
                    <a:lstStyle/>
                    <a:p>
                      <a:pPr algn="ctr">
                        <a:defRPr sz="1000" b="1">
                          <a:solidFill>
                            <a:srgbClr val="FFFFFF"/>
                          </a:solidFill>
                        </a:defRPr>
                      </a:pPr>
                      <a:r>
                        <a:t>X11</a:t>
                      </a:r>
                    </a:p>
                  </a:txBody>
                  <a:tcPr>
                    <a:solidFill>
                      <a:srgbClr val="0D47A1"/>
                    </a:solidFill>
                  </a:tcPr>
                </a:tc>
                <a:tc>
                  <a:txBody>
                    <a:bodyPr/>
                    <a:lstStyle/>
                    <a:p>
                      <a:pPr algn="ctr">
                        <a:defRPr sz="1000" b="1">
                          <a:solidFill>
                            <a:srgbClr val="FFFFFF"/>
                          </a:solidFill>
                        </a:defRPr>
                      </a:pPr>
                      <a:r>
                        <a:t>X66</a:t>
                      </a:r>
                    </a:p>
                  </a:txBody>
                  <a:tcPr>
                    <a:solidFill>
                      <a:srgbClr val="0D47A1"/>
                    </a:solidFill>
                  </a:tcPr>
                </a:tc>
                <a:tc>
                  <a:txBody>
                    <a:bodyPr/>
                    <a:lstStyle/>
                    <a:p>
                      <a:pPr algn="ctr">
                        <a:defRPr sz="1000" b="1">
                          <a:solidFill>
                            <a:srgbClr val="FFFFFF"/>
                          </a:solidFill>
                        </a:defRPr>
                      </a:pPr>
                      <a:r>
                        <a:t>C03</a:t>
                      </a:r>
                    </a:p>
                  </a:txBody>
                  <a:tcPr>
                    <a:solidFill>
                      <a:srgbClr val="0D47A1"/>
                    </a:solidFill>
                  </a:tcPr>
                </a:tc>
                <a:tc>
                  <a:txBody>
                    <a:bodyPr/>
                    <a:lstStyle/>
                    <a:p>
                      <a:pPr algn="ctr">
                        <a:defRPr sz="1000" b="1">
                          <a:solidFill>
                            <a:srgbClr val="FFFFFF"/>
                          </a:solidFill>
                        </a:defRPr>
                      </a:pPr>
                      <a:r>
                        <a:t>C01</a:t>
                      </a:r>
                    </a:p>
                  </a:txBody>
                  <a:tcPr>
                    <a:solidFill>
                      <a:srgbClr val="0D47A1"/>
                    </a:solidFill>
                  </a:tcPr>
                </a:tc>
                <a:tc>
                  <a:txBody>
                    <a:bodyPr/>
                    <a:lstStyle/>
                    <a:p>
                      <a:pPr algn="ctr">
                        <a:defRPr sz="1000" b="1">
                          <a:solidFill>
                            <a:srgbClr val="FFFFFF"/>
                          </a:solidFill>
                        </a:defRPr>
                      </a:pPr>
                      <a:r>
                        <a:t>C02</a:t>
                      </a:r>
                    </a:p>
                  </a:txBody>
                  <a:tcPr>
                    <a:solidFill>
                      <a:srgbClr val="0D47A1"/>
                    </a:solidFill>
                  </a:tcPr>
                </a:tc>
                <a:tc>
                  <a:txBody>
                    <a:bodyPr/>
                    <a:lstStyle/>
                    <a:p>
                      <a:pPr algn="ctr">
                        <a:defRPr sz="1000" b="1">
                          <a:solidFill>
                            <a:srgbClr val="FFFFFF"/>
                          </a:solidFill>
                        </a:defRPr>
                      </a:pPr>
                      <a:r>
                        <a:t>C04</a:t>
                      </a:r>
                    </a:p>
                  </a:txBody>
                  <a:tcPr>
                    <a:solidFill>
                      <a:srgbClr val="0D47A1"/>
                    </a:solidFill>
                  </a:tcPr>
                </a:tc>
                <a:tc>
                  <a:txBody>
                    <a:bodyPr/>
                    <a:lstStyle/>
                    <a:p>
                      <a:pPr algn="ctr">
                        <a:defRPr sz="1000" b="1">
                          <a:solidFill>
                            <a:srgbClr val="FFFFFF"/>
                          </a:solidFill>
                        </a:defRPr>
                      </a:pPr>
                      <a:r>
                        <a:t>E22</a:t>
                      </a:r>
                    </a:p>
                  </a:txBody>
                  <a:tcPr>
                    <a:solidFill>
                      <a:srgbClr val="0D47A1"/>
                    </a:solidFill>
                  </a:tcPr>
                </a:tc>
                <a:tc>
                  <a:txBody>
                    <a:bodyPr/>
                    <a:lstStyle/>
                    <a:p>
                      <a:pPr algn="ctr">
                        <a:defRPr sz="1000" b="1">
                          <a:solidFill>
                            <a:srgbClr val="FFFFFF"/>
                          </a:solidFill>
                        </a:defRPr>
                      </a:pPr>
                      <a:r>
                        <a:t>E16</a:t>
                      </a:r>
                    </a:p>
                  </a:txBody>
                  <a:tcPr>
                    <a:solidFill>
                      <a:srgbClr val="0D47A1"/>
                    </a:solidFill>
                  </a:tcPr>
                </a:tc>
                <a:tc>
                  <a:txBody>
                    <a:bodyPr/>
                    <a:lstStyle/>
                    <a:p>
                      <a:pPr algn="ctr">
                        <a:defRPr sz="1000" b="1">
                          <a:solidFill>
                            <a:srgbClr val="FFFFFF"/>
                          </a:solidFill>
                        </a:defRPr>
                      </a:pPr>
                      <a:r>
                        <a:t>F25</a:t>
                      </a:r>
                    </a:p>
                  </a:txBody>
                  <a:tcPr>
                    <a:solidFill>
                      <a:srgbClr val="0D47A1"/>
                    </a:solidFill>
                  </a:tcPr>
                </a:tc>
                <a:tc>
                  <a:txBody>
                    <a:bodyPr/>
                    <a:lstStyle/>
                    <a:p>
                      <a:pPr algn="ctr">
                        <a:defRPr sz="1000" b="1">
                          <a:solidFill>
                            <a:srgbClr val="FFFFFF"/>
                          </a:solidFill>
                        </a:defRPr>
                      </a:pPr>
                      <a:r>
                        <a:t>F18</a:t>
                      </a:r>
                    </a:p>
                  </a:txBody>
                  <a:tcPr>
                    <a:solidFill>
                      <a:srgbClr val="0D47A1"/>
                    </a:solidFill>
                  </a:tcPr>
                </a:tc>
                <a:tc>
                  <a:txBody>
                    <a:bodyPr/>
                    <a:lstStyle/>
                    <a:p>
                      <a:pPr algn="ctr">
                        <a:defRPr sz="1000" b="1">
                          <a:solidFill>
                            <a:srgbClr val="FFFFFF"/>
                          </a:solidFill>
                        </a:defRPr>
                      </a:pPr>
                      <a:r>
                        <a:t>F12</a:t>
                      </a:r>
                    </a:p>
                  </a:txBody>
                  <a:tcPr>
                    <a:solidFill>
                      <a:srgbClr val="0D47A1"/>
                    </a:solidFill>
                  </a:tcPr>
                </a:tc>
                <a:extLst>
                  <a:ext uri="{0D108BD9-81ED-4DB2-BD59-A6C34878D82A}">
                    <a16:rowId xmlns:a16="http://schemas.microsoft.com/office/drawing/2014/main" val="10000"/>
                  </a:ext>
                </a:extLst>
              </a:tr>
              <a:tr h="365760">
                <a:tc>
                  <a:txBody>
                    <a:bodyPr/>
                    <a:lstStyle/>
                    <a:p>
                      <a:pPr algn="ctr">
                        <a:defRPr sz="900"/>
                      </a:pPr>
                      <a:r>
                        <a:t>10→11</a:t>
                      </a:r>
                    </a:p>
                  </a:txBody>
                  <a:tcPr/>
                </a:tc>
                <a:tc>
                  <a:txBody>
                    <a:bodyPr/>
                    <a:lstStyle/>
                    <a:p>
                      <a:pPr algn="ctr">
                        <a:defRPr sz="900"/>
                      </a:pPr>
                      <a:r>
                        <a:t>5→7</a:t>
                      </a:r>
                    </a:p>
                  </a:txBody>
                  <a:tcPr/>
                </a:tc>
                <a:tc>
                  <a:txBody>
                    <a:bodyPr/>
                    <a:lstStyle/>
                    <a:p>
                      <a:pPr algn="ctr">
                        <a:defRPr sz="900"/>
                      </a:pPr>
                      <a:r>
                        <a:t>6→8</a:t>
                      </a:r>
                    </a:p>
                  </a:txBody>
                  <a:tcPr/>
                </a:tc>
                <a:tc>
                  <a:txBody>
                    <a:bodyPr/>
                    <a:lstStyle/>
                    <a:p>
                      <a:pPr algn="ctr">
                        <a:defRPr sz="900"/>
                      </a:pPr>
                      <a:r>
                        <a:t>10→11</a:t>
                      </a:r>
                    </a:p>
                  </a:txBody>
                  <a:tcPr/>
                </a:tc>
                <a:tc>
                  <a:txBody>
                    <a:bodyPr/>
                    <a:lstStyle/>
                    <a:p>
                      <a:pPr algn="ctr">
                        <a:defRPr sz="900"/>
                      </a:pPr>
                      <a:r>
                        <a:t>7→7</a:t>
                      </a:r>
                    </a:p>
                  </a:txBody>
                  <a:tcPr/>
                </a:tc>
                <a:tc>
                  <a:txBody>
                    <a:bodyPr/>
                    <a:lstStyle/>
                    <a:p>
                      <a:pPr algn="ctr">
                        <a:defRPr sz="900"/>
                      </a:pPr>
                      <a:r>
                        <a:t>7→7</a:t>
                      </a:r>
                    </a:p>
                  </a:txBody>
                  <a:tcPr/>
                </a:tc>
                <a:tc>
                  <a:txBody>
                    <a:bodyPr/>
                    <a:lstStyle/>
                    <a:p>
                      <a:pPr algn="ctr">
                        <a:defRPr sz="900"/>
                      </a:pPr>
                      <a:r>
                        <a:t>4→4</a:t>
                      </a:r>
                    </a:p>
                  </a:txBody>
                  <a:tcPr/>
                </a:tc>
                <a:tc>
                  <a:txBody>
                    <a:bodyPr/>
                    <a:lstStyle/>
                    <a:p>
                      <a:pPr algn="ctr">
                        <a:defRPr sz="900"/>
                      </a:pPr>
                      <a:r>
                        <a:t>8→7</a:t>
                      </a:r>
                    </a:p>
                  </a:txBody>
                  <a:tcPr/>
                </a:tc>
                <a:tc>
                  <a:txBody>
                    <a:bodyPr/>
                    <a:lstStyle/>
                    <a:p>
                      <a:pPr algn="ctr">
                        <a:defRPr sz="900"/>
                      </a:pPr>
                      <a:r>
                        <a:t>4→4</a:t>
                      </a:r>
                    </a:p>
                  </a:txBody>
                  <a:tcPr/>
                </a:tc>
                <a:tc>
                  <a:txBody>
                    <a:bodyPr/>
                    <a:lstStyle/>
                    <a:p>
                      <a:pPr algn="ctr">
                        <a:defRPr sz="900"/>
                      </a:pPr>
                      <a:r>
                        <a:t>9→7</a:t>
                      </a:r>
                    </a:p>
                  </a:txBody>
                  <a:tcPr/>
                </a:tc>
                <a:tc>
                  <a:txBody>
                    <a:bodyPr/>
                    <a:lstStyle/>
                    <a:p>
                      <a:pPr algn="ctr">
                        <a:defRPr sz="900"/>
                      </a:pPr>
                      <a:r>
                        <a:t>7→5</a:t>
                      </a:r>
                    </a:p>
                  </a:txBody>
                  <a:tcPr/>
                </a:tc>
                <a:tc>
                  <a:txBody>
                    <a:bodyPr/>
                    <a:lstStyle/>
                    <a:p>
                      <a:pPr algn="ctr">
                        <a:defRPr sz="900"/>
                      </a:pPr>
                      <a:r>
                        <a:t>4→3</a:t>
                      </a:r>
                    </a:p>
                  </a:txBody>
                  <a:tcPr/>
                </a:tc>
                <a:extLst>
                  <a:ext uri="{0D108BD9-81ED-4DB2-BD59-A6C34878D82A}">
                    <a16:rowId xmlns:a16="http://schemas.microsoft.com/office/drawing/2014/main" val="10001"/>
                  </a:ext>
                </a:extLst>
              </a:tr>
            </a:tbl>
          </a:graphicData>
        </a:graphic>
      </p:graphicFrame>
      <p:sp>
        <p:nvSpPr>
          <p:cNvPr id="10" name="TextBox 9"/>
          <p:cNvSpPr txBox="1"/>
          <p:nvPr/>
        </p:nvSpPr>
        <p:spPr>
          <a:xfrm>
            <a:off x="274320" y="6537960"/>
            <a:ext cx="4572000" cy="274320"/>
          </a:xfrm>
          <a:prstGeom prst="rect">
            <a:avLst/>
          </a:prstGeom>
          <a:noFill/>
        </p:spPr>
        <p:txBody>
          <a:bodyPr wrap="square">
            <a:spAutoFit/>
          </a:bodyPr>
          <a:lstStyle/>
          <a:p>
            <a:pPr algn="l">
              <a:defRPr sz="800" b="0">
                <a:solidFill>
                  <a:srgbClr val="757575"/>
                </a:solidFill>
              </a:defRPr>
            </a:pPr>
            <a:r>
              <a:t>DECODE X 2026 | Stage 2 Structural Recalibration Brief</a:t>
            </a:r>
          </a:p>
        </p:txBody>
      </p:sp>
      <p:sp>
        <p:nvSpPr>
          <p:cNvPr id="11" name="TextBox 10"/>
          <p:cNvSpPr txBox="1"/>
          <p:nvPr/>
        </p:nvSpPr>
        <p:spPr>
          <a:xfrm>
            <a:off x="8229600" y="6537960"/>
            <a:ext cx="3657600" cy="274320"/>
          </a:xfrm>
          <a:prstGeom prst="rect">
            <a:avLst/>
          </a:prstGeom>
          <a:noFill/>
        </p:spPr>
        <p:txBody>
          <a:bodyPr wrap="square">
            <a:spAutoFit/>
          </a:bodyPr>
          <a:lstStyle/>
          <a:p>
            <a:pPr algn="r">
              <a:defRPr sz="800" b="0">
                <a:solidFill>
                  <a:srgbClr val="757575"/>
                </a:solidFill>
              </a:defRPr>
            </a:pPr>
            <a:r>
              <a:t>Slide 4 of 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Rectangle 1"/>
          <p:cNvSpPr/>
          <p:nvPr/>
        </p:nvSpPr>
        <p:spPr>
          <a:xfrm>
            <a:off x="0" y="0"/>
            <a:ext cx="12191695" cy="1005840"/>
          </a:xfrm>
          <a:prstGeom prst="rect">
            <a:avLst/>
          </a:prstGeom>
          <a:solidFill>
            <a:srgbClr val="0D47A1"/>
          </a:solidFill>
          <a:ln>
            <a:noFill/>
          </a:ln>
        </p:spPr>
        <p:style>
          <a:lnRef idx="1">
            <a:schemeClr val="accent1"/>
          </a:lnRef>
          <a:fillRef idx="3">
            <a:schemeClr val="accent1"/>
          </a:fillRef>
          <a:effectRef idx="2">
            <a:schemeClr val="accent1"/>
          </a:effectRef>
          <a:fontRef idx="minor">
            <a:schemeClr val="lt1"/>
          </a:fontRef>
        </p:style>
        <p:txBody>
          <a:bodyPr wrap="square" lIns="457200" tIns="137160" rtlCol="0" anchor="ctr"/>
          <a:lstStyle/>
          <a:p>
            <a:pPr algn="l">
              <a:defRPr sz="2800" b="1">
                <a:solidFill>
                  <a:srgbClr val="FFFFFF"/>
                </a:solidFill>
              </a:defRPr>
            </a:pPr>
            <a:r>
              <a:t>SLIDE 5: Stage 3 Optimization Direction</a:t>
            </a:r>
          </a:p>
          <a:p>
            <a:pPr>
              <a:defRPr sz="1400" i="1">
                <a:solidFill>
                  <a:srgbClr val="BBDEFB"/>
                </a:solidFill>
              </a:defRPr>
            </a:pPr>
            <a:r>
              <a:t>Not Final Answers — Strategic Direction</a:t>
            </a:r>
          </a:p>
        </p:txBody>
      </p:sp>
      <p:sp>
        <p:nvSpPr>
          <p:cNvPr id="4" name="TextBox 3"/>
          <p:cNvSpPr txBox="1"/>
          <p:nvPr/>
        </p:nvSpPr>
        <p:spPr>
          <a:xfrm>
            <a:off x="6400800" y="1188720"/>
            <a:ext cx="5486400" cy="1436291"/>
          </a:xfrm>
          <a:prstGeom prst="rect">
            <a:avLst/>
          </a:prstGeom>
          <a:noFill/>
        </p:spPr>
        <p:txBody>
          <a:bodyPr wrap="square">
            <a:spAutoFit/>
          </a:bodyPr>
          <a:lstStyle/>
          <a:p>
            <a:pPr>
              <a:spcAft>
                <a:spcPts val="400"/>
              </a:spcAft>
              <a:defRPr sz="1300" b="1">
                <a:solidFill>
                  <a:srgbClr val="D32F2F"/>
                </a:solidFill>
              </a:defRPr>
            </a:pPr>
            <a:r>
              <a:rPr sz="1400" dirty="0"/>
              <a:t>Axis 1: Feeder-Metro Integration</a:t>
            </a:r>
          </a:p>
          <a:p>
            <a:pPr marL="171450" indent="-171450">
              <a:spcAft>
                <a:spcPts val="400"/>
              </a:spcAft>
              <a:buFont typeface="Arial" panose="020B0604020202020204" pitchFamily="34" charset="0"/>
              <a:buChar char="•"/>
              <a:defRPr sz="1000" b="0">
                <a:solidFill>
                  <a:srgbClr val="263238"/>
                </a:solidFill>
              </a:defRPr>
            </a:pPr>
            <a:r>
              <a:rPr lang="en-IN" sz="1200" dirty="0"/>
              <a:t>routes F18/F12 are structurally contracting.</a:t>
            </a:r>
          </a:p>
          <a:p>
            <a:pPr marL="171450" indent="-171450">
              <a:spcAft>
                <a:spcPts val="400"/>
              </a:spcAft>
              <a:buFont typeface="Arial" panose="020B0604020202020204" pitchFamily="34" charset="0"/>
              <a:buChar char="•"/>
              <a:defRPr sz="1000" b="0">
                <a:solidFill>
                  <a:srgbClr val="263238"/>
                </a:solidFill>
              </a:defRPr>
            </a:pPr>
            <a:r>
              <a:rPr lang="en-IN" sz="1200" dirty="0"/>
              <a:t>Optimization direction: Restructure as metro-connector feeder routes.</a:t>
            </a:r>
          </a:p>
          <a:p>
            <a:pPr marL="171450" indent="-171450">
              <a:spcAft>
                <a:spcPts val="400"/>
              </a:spcAft>
              <a:buFont typeface="Arial" panose="020B0604020202020204" pitchFamily="34" charset="0"/>
              <a:buChar char="•"/>
              <a:defRPr sz="1000" b="0">
                <a:solidFill>
                  <a:srgbClr val="263238"/>
                </a:solidFill>
              </a:defRPr>
            </a:pPr>
            <a:r>
              <a:rPr lang="en-IN" sz="1200" dirty="0"/>
              <a:t>Operational Guideline: Avoid parallel (180°) routes; align feeders perpendicular (90°) to metro lines to maximize unique catchment and passenger capture.</a:t>
            </a:r>
          </a:p>
          <a:p>
            <a:pPr marL="171450" indent="-171450">
              <a:spcAft>
                <a:spcPts val="400"/>
              </a:spcAft>
              <a:buFont typeface="Arial" panose="020B0604020202020204" pitchFamily="34" charset="0"/>
              <a:buChar char="•"/>
              <a:defRPr sz="1000" b="0">
                <a:solidFill>
                  <a:srgbClr val="263238"/>
                </a:solidFill>
              </a:defRPr>
            </a:pPr>
            <a:r>
              <a:rPr lang="en-IN" sz="1200" dirty="0"/>
              <a:t>Key question: Which stops should become termini?</a:t>
            </a:r>
            <a:endParaRPr sz="1200" dirty="0"/>
          </a:p>
        </p:txBody>
      </p:sp>
      <p:sp>
        <p:nvSpPr>
          <p:cNvPr id="5" name="TextBox 4"/>
          <p:cNvSpPr txBox="1"/>
          <p:nvPr/>
        </p:nvSpPr>
        <p:spPr>
          <a:xfrm>
            <a:off x="6400800" y="2792651"/>
            <a:ext cx="5486400" cy="1000274"/>
          </a:xfrm>
          <a:prstGeom prst="rect">
            <a:avLst/>
          </a:prstGeom>
          <a:noFill/>
        </p:spPr>
        <p:txBody>
          <a:bodyPr wrap="square">
            <a:spAutoFit/>
          </a:bodyPr>
          <a:lstStyle/>
          <a:p>
            <a:pPr>
              <a:spcAft>
                <a:spcPts val="400"/>
              </a:spcAft>
              <a:defRPr sz="1300" b="1">
                <a:solidFill>
                  <a:srgbClr val="F57C00"/>
                </a:solidFill>
              </a:defRPr>
            </a:pPr>
            <a:r>
              <a:rPr dirty="0"/>
              <a:t>Axis 2: Express Corridor Scaling</a:t>
            </a:r>
          </a:p>
          <a:p>
            <a:pPr marL="171450" indent="-171450">
              <a:spcAft>
                <a:spcPts val="400"/>
              </a:spcAft>
              <a:buFont typeface="Arial" panose="020B0604020202020204" pitchFamily="34" charset="0"/>
              <a:buChar char="•"/>
              <a:defRPr sz="1000" b="0">
                <a:solidFill>
                  <a:srgbClr val="263238"/>
                </a:solidFill>
              </a:defRPr>
            </a:pPr>
            <a:r>
              <a:rPr lang="en-IN" sz="1200" dirty="0"/>
              <a:t>All 3 Express routes at OVER-CAPACITY even after reallocation.</a:t>
            </a:r>
          </a:p>
          <a:p>
            <a:pPr marL="171450" indent="-171450">
              <a:spcAft>
                <a:spcPts val="400"/>
              </a:spcAft>
              <a:buFont typeface="Arial" panose="020B0604020202020204" pitchFamily="34" charset="0"/>
              <a:buChar char="•"/>
              <a:defRPr sz="1000" b="0">
                <a:solidFill>
                  <a:srgbClr val="263238"/>
                </a:solidFill>
              </a:defRPr>
            </a:pPr>
            <a:r>
              <a:rPr lang="en-IN" sz="1200" dirty="0"/>
              <a:t>Optimization direction: Dedicated bus lanes + fleet expansion on X28 corridor.</a:t>
            </a:r>
          </a:p>
          <a:p>
            <a:pPr marL="171450" indent="-171450">
              <a:spcAft>
                <a:spcPts val="400"/>
              </a:spcAft>
              <a:buFont typeface="Arial" panose="020B0604020202020204" pitchFamily="34" charset="0"/>
              <a:buChar char="•"/>
              <a:defRPr sz="1000" b="0">
                <a:solidFill>
                  <a:srgbClr val="263238"/>
                </a:solidFill>
              </a:defRPr>
            </a:pPr>
            <a:r>
              <a:rPr lang="en-IN" sz="1200" dirty="0"/>
              <a:t>Key question: Optimal Express fleet size for the new demand regime?</a:t>
            </a:r>
            <a:endParaRPr sz="1200" dirty="0"/>
          </a:p>
        </p:txBody>
      </p:sp>
      <p:sp>
        <p:nvSpPr>
          <p:cNvPr id="6" name="TextBox 5"/>
          <p:cNvSpPr txBox="1"/>
          <p:nvPr/>
        </p:nvSpPr>
        <p:spPr>
          <a:xfrm>
            <a:off x="6400800" y="4114800"/>
            <a:ext cx="5486400" cy="1184940"/>
          </a:xfrm>
          <a:prstGeom prst="rect">
            <a:avLst/>
          </a:prstGeom>
          <a:noFill/>
        </p:spPr>
        <p:txBody>
          <a:bodyPr wrap="square">
            <a:spAutoFit/>
          </a:bodyPr>
          <a:lstStyle/>
          <a:p>
            <a:pPr>
              <a:spcAft>
                <a:spcPts val="400"/>
              </a:spcAft>
              <a:defRPr sz="1300" b="1">
                <a:solidFill>
                  <a:srgbClr val="388E3C"/>
                </a:solidFill>
              </a:defRPr>
            </a:pPr>
            <a:r>
              <a:rPr dirty="0"/>
              <a:t>Axis 3: Dynamic Demand Management</a:t>
            </a:r>
          </a:p>
          <a:p>
            <a:pPr marL="171450" indent="-171450">
              <a:spcAft>
                <a:spcPts val="400"/>
              </a:spcAft>
              <a:buFont typeface="Arial" panose="020B0604020202020204" pitchFamily="34" charset="0"/>
              <a:buChar char="•"/>
              <a:defRPr sz="1000" b="0">
                <a:solidFill>
                  <a:srgbClr val="263238"/>
                </a:solidFill>
              </a:defRPr>
            </a:pPr>
            <a:r>
              <a:rPr lang="en-US" sz="1200" dirty="0"/>
              <a:t>Congestion elasticity doubled post-metro.</a:t>
            </a:r>
          </a:p>
          <a:p>
            <a:pPr marL="171450" indent="-171450">
              <a:spcAft>
                <a:spcPts val="400"/>
              </a:spcAft>
              <a:buFont typeface="Arial" panose="020B0604020202020204" pitchFamily="34" charset="0"/>
              <a:buChar char="•"/>
              <a:defRPr sz="1000" b="0">
                <a:solidFill>
                  <a:srgbClr val="263238"/>
                </a:solidFill>
              </a:defRPr>
            </a:pPr>
            <a:r>
              <a:rPr lang="en-US" sz="1200" dirty="0"/>
              <a:t>Optimization direction: Dynamic headway triggers deploying extra buses when congestion &gt; Level 3</a:t>
            </a:r>
          </a:p>
          <a:p>
            <a:pPr marL="171450" indent="-171450">
              <a:spcAft>
                <a:spcPts val="400"/>
              </a:spcAft>
              <a:buFont typeface="Arial" panose="020B0604020202020204" pitchFamily="34" charset="0"/>
              <a:buChar char="•"/>
              <a:defRPr sz="1000" b="0">
                <a:solidFill>
                  <a:srgbClr val="263238"/>
                </a:solidFill>
              </a:defRPr>
            </a:pPr>
            <a:r>
              <a:rPr lang="en-US" sz="1200" dirty="0"/>
              <a:t>Key question: How many buses in dynamic reserve?</a:t>
            </a:r>
          </a:p>
        </p:txBody>
      </p:sp>
      <p:sp>
        <p:nvSpPr>
          <p:cNvPr id="7" name="Rectangle 6"/>
          <p:cNvSpPr/>
          <p:nvPr/>
        </p:nvSpPr>
        <p:spPr>
          <a:xfrm>
            <a:off x="274320" y="5577840"/>
            <a:ext cx="11612880" cy="914400"/>
          </a:xfrm>
          <a:prstGeom prst="rect">
            <a:avLst/>
          </a:prstGeom>
          <a:solidFill>
            <a:srgbClr val="FFF9C4"/>
          </a:solidFill>
          <a:ln w="19050">
            <a:solidFill>
              <a:srgbClr val="F57C00"/>
            </a:solidFill>
          </a:ln>
        </p:spPr>
        <p:style>
          <a:lnRef idx="1">
            <a:schemeClr val="accent1"/>
          </a:lnRef>
          <a:fillRef idx="3">
            <a:schemeClr val="accent1"/>
          </a:fillRef>
          <a:effectRef idx="2">
            <a:schemeClr val="accent1"/>
          </a:effectRef>
          <a:fontRef idx="minor">
            <a:schemeClr val="lt1"/>
          </a:fontRef>
        </p:style>
        <p:txBody>
          <a:bodyPr wrap="square" lIns="137160" tIns="91440" rIns="137160" rtlCol="0" anchor="ctr"/>
          <a:lstStyle/>
          <a:p>
            <a:pPr algn="ctr">
              <a:defRPr sz="1000" i="1">
                <a:solidFill>
                  <a:srgbClr val="263238"/>
                </a:solidFill>
              </a:defRPr>
            </a:pPr>
            <a:r>
              <a:rPr sz="1400" dirty="0"/>
              <a:t>STAGE 3 THESIS: The challenge is not fighting the Metro shift </a:t>
            </a:r>
            <a:r>
              <a:rPr lang="en-IN" sz="1400" dirty="0"/>
              <a:t>.</a:t>
            </a:r>
            <a:r>
              <a:rPr sz="1400" dirty="0"/>
              <a:t> it's DESIGNING a bus network that complements the metro. Feeders must connect TO metro, not compete WITH it. Express must scale to absorb the redistributed demand. We are prepared to optimize this new equilibrium.</a:t>
            </a:r>
            <a:endParaRPr dirty="0"/>
          </a:p>
        </p:txBody>
      </p:sp>
      <p:sp>
        <p:nvSpPr>
          <p:cNvPr id="9" name="TextBox 8"/>
          <p:cNvSpPr txBox="1"/>
          <p:nvPr/>
        </p:nvSpPr>
        <p:spPr>
          <a:xfrm>
            <a:off x="8229600" y="6537960"/>
            <a:ext cx="3657600" cy="274320"/>
          </a:xfrm>
          <a:prstGeom prst="rect">
            <a:avLst/>
          </a:prstGeom>
          <a:noFill/>
        </p:spPr>
        <p:txBody>
          <a:bodyPr wrap="square">
            <a:spAutoFit/>
          </a:bodyPr>
          <a:lstStyle/>
          <a:p>
            <a:pPr algn="r">
              <a:defRPr sz="800" b="0">
                <a:solidFill>
                  <a:srgbClr val="757575"/>
                </a:solidFill>
              </a:defRPr>
            </a:pPr>
            <a:r>
              <a:t>Slide 5 of 5</a:t>
            </a:r>
          </a:p>
        </p:txBody>
      </p:sp>
      <p:pic>
        <p:nvPicPr>
          <p:cNvPr id="12" name="Picture 11">
            <a:extLst>
              <a:ext uri="{FF2B5EF4-FFF2-40B4-BE49-F238E27FC236}">
                <a16:creationId xmlns:a16="http://schemas.microsoft.com/office/drawing/2014/main" id="{34093323-7179-2C18-8598-1C42B6ABB22D}"/>
              </a:ext>
            </a:extLst>
          </p:cNvPr>
          <p:cNvPicPr>
            <a:picLocks noChangeAspect="1"/>
          </p:cNvPicPr>
          <p:nvPr/>
        </p:nvPicPr>
        <p:blipFill>
          <a:blip r:embed="rId2"/>
          <a:srcRect t="18519" r="618"/>
          <a:stretch>
            <a:fillRect/>
          </a:stretch>
        </p:blipFill>
        <p:spPr>
          <a:xfrm>
            <a:off x="0" y="1538691"/>
            <a:ext cx="6418398" cy="350819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TotalTime>
  <Words>919</Words>
  <Application>Microsoft Office PowerPoint</Application>
  <PresentationFormat>Widescreen</PresentationFormat>
  <Paragraphs>241</Paragraphs>
  <Slides>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Calibri</vt:lpstr>
      <vt:lpstr>Office Theme</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Sai Mani</cp:lastModifiedBy>
  <cp:revision>3</cp:revision>
  <dcterms:created xsi:type="dcterms:W3CDTF">2013-01-27T09:14:16Z</dcterms:created>
  <dcterms:modified xsi:type="dcterms:W3CDTF">2026-02-28T15:33:15Z</dcterms:modified>
  <cp:category/>
</cp:coreProperties>
</file>